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59"/>
  </p:notesMasterIdLst>
  <p:sldIdLst>
    <p:sldId id="401" r:id="rId2"/>
    <p:sldId id="292" r:id="rId3"/>
    <p:sldId id="409" r:id="rId4"/>
    <p:sldId id="399" r:id="rId5"/>
    <p:sldId id="352" r:id="rId6"/>
    <p:sldId id="350" r:id="rId7"/>
    <p:sldId id="353" r:id="rId8"/>
    <p:sldId id="354" r:id="rId9"/>
    <p:sldId id="357" r:id="rId10"/>
    <p:sldId id="355" r:id="rId11"/>
    <p:sldId id="356" r:id="rId12"/>
    <p:sldId id="407" r:id="rId13"/>
    <p:sldId id="403" r:id="rId14"/>
    <p:sldId id="358" r:id="rId15"/>
    <p:sldId id="359" r:id="rId16"/>
    <p:sldId id="405" r:id="rId17"/>
    <p:sldId id="406" r:id="rId18"/>
    <p:sldId id="404" r:id="rId19"/>
    <p:sldId id="408" r:id="rId20"/>
    <p:sldId id="360" r:id="rId21"/>
    <p:sldId id="361" r:id="rId22"/>
    <p:sldId id="362" r:id="rId23"/>
    <p:sldId id="363" r:id="rId24"/>
    <p:sldId id="364" r:id="rId25"/>
    <p:sldId id="365" r:id="rId26"/>
    <p:sldId id="377" r:id="rId27"/>
    <p:sldId id="368" r:id="rId28"/>
    <p:sldId id="370" r:id="rId29"/>
    <p:sldId id="366" r:id="rId30"/>
    <p:sldId id="371" r:id="rId31"/>
    <p:sldId id="426" r:id="rId32"/>
    <p:sldId id="373" r:id="rId33"/>
    <p:sldId id="374" r:id="rId34"/>
    <p:sldId id="375" r:id="rId35"/>
    <p:sldId id="376" r:id="rId36"/>
    <p:sldId id="378" r:id="rId37"/>
    <p:sldId id="379" r:id="rId38"/>
    <p:sldId id="380" r:id="rId39"/>
    <p:sldId id="381" r:id="rId40"/>
    <p:sldId id="382" r:id="rId41"/>
    <p:sldId id="410" r:id="rId42"/>
    <p:sldId id="383" r:id="rId43"/>
    <p:sldId id="411" r:id="rId44"/>
    <p:sldId id="412" r:id="rId45"/>
    <p:sldId id="413" r:id="rId46"/>
    <p:sldId id="414" r:id="rId47"/>
    <p:sldId id="415" r:id="rId48"/>
    <p:sldId id="416" r:id="rId49"/>
    <p:sldId id="384" r:id="rId50"/>
    <p:sldId id="385" r:id="rId51"/>
    <p:sldId id="386" r:id="rId52"/>
    <p:sldId id="387" r:id="rId53"/>
    <p:sldId id="388" r:id="rId54"/>
    <p:sldId id="389" r:id="rId55"/>
    <p:sldId id="396" r:id="rId56"/>
    <p:sldId id="397" r:id="rId57"/>
    <p:sldId id="351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5683C-4677-4E92-AA8E-F630E1C4B82F}" v="132" dt="2021-11-09T11:23:2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2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Zubina" userId="16c7460eb61256e6" providerId="LiveId" clId="{D315683C-4677-4E92-AA8E-F630E1C4B82F}"/>
    <pc:docChg chg="undo custSel modSld">
      <pc:chgData name="Diana Zubina" userId="16c7460eb61256e6" providerId="LiveId" clId="{D315683C-4677-4E92-AA8E-F630E1C4B82F}" dt="2021-11-09T11:43:10.248" v="1071" actId="20577"/>
      <pc:docMkLst>
        <pc:docMk/>
      </pc:docMkLst>
      <pc:sldChg chg="modSp mod">
        <pc:chgData name="Diana Zubina" userId="16c7460eb61256e6" providerId="LiveId" clId="{D315683C-4677-4E92-AA8E-F630E1C4B82F}" dt="2021-11-09T11:20:55.647" v="929" actId="20577"/>
        <pc:sldMkLst>
          <pc:docMk/>
          <pc:sldMk cId="75494027" sldId="351"/>
        </pc:sldMkLst>
        <pc:spChg chg="mod">
          <ac:chgData name="Diana Zubina" userId="16c7460eb61256e6" providerId="LiveId" clId="{D315683C-4677-4E92-AA8E-F630E1C4B82F}" dt="2021-11-09T11:20:47.733" v="912" actId="20577"/>
          <ac:spMkLst>
            <pc:docMk/>
            <pc:sldMk cId="75494027" sldId="351"/>
            <ac:spMk id="200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20:55.647" v="929" actId="20577"/>
          <ac:spMkLst>
            <pc:docMk/>
            <pc:sldMk cId="75494027" sldId="351"/>
            <ac:spMk id="201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5:46.094" v="998" actId="20577"/>
        <pc:sldMkLst>
          <pc:docMk/>
          <pc:sldMk cId="2685480969" sldId="354"/>
        </pc:sldMkLst>
        <pc:spChg chg="mod">
          <ac:chgData name="Diana Zubina" userId="16c7460eb61256e6" providerId="LiveId" clId="{D315683C-4677-4E92-AA8E-F630E1C4B82F}" dt="2021-11-09T11:25:46.094" v="998" actId="20577"/>
          <ac:spMkLst>
            <pc:docMk/>
            <pc:sldMk cId="2685480969" sldId="354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9:19.009" v="1000" actId="20577"/>
        <pc:sldMkLst>
          <pc:docMk/>
          <pc:sldMk cId="2784333330" sldId="359"/>
        </pc:sldMkLst>
        <pc:spChg chg="mod">
          <ac:chgData name="Diana Zubina" userId="16c7460eb61256e6" providerId="LiveId" clId="{D315683C-4677-4E92-AA8E-F630E1C4B82F}" dt="2021-11-09T11:29:19.009" v="1000" actId="20577"/>
          <ac:spMkLst>
            <pc:docMk/>
            <pc:sldMk cId="2784333330" sldId="359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32:03.115" v="1010" actId="20577"/>
        <pc:sldMkLst>
          <pc:docMk/>
          <pc:sldMk cId="2579795336" sldId="360"/>
        </pc:sldMkLst>
        <pc:spChg chg="mod">
          <ac:chgData name="Diana Zubina" userId="16c7460eb61256e6" providerId="LiveId" clId="{D315683C-4677-4E92-AA8E-F630E1C4B82F}" dt="2021-11-09T11:32:03.115" v="1010" actId="20577"/>
          <ac:spMkLst>
            <pc:docMk/>
            <pc:sldMk cId="2579795336" sldId="360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34:10.589" v="1014" actId="20577"/>
        <pc:sldMkLst>
          <pc:docMk/>
          <pc:sldMk cId="3921008871" sldId="368"/>
        </pc:sldMkLst>
        <pc:spChg chg="mod">
          <ac:chgData name="Diana Zubina" userId="16c7460eb61256e6" providerId="LiveId" clId="{D315683C-4677-4E92-AA8E-F630E1C4B82F}" dt="2021-11-09T11:34:10.589" v="1014" actId="20577"/>
          <ac:spMkLst>
            <pc:docMk/>
            <pc:sldMk cId="3921008871" sldId="368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35:43.873" v="1055" actId="20577"/>
        <pc:sldMkLst>
          <pc:docMk/>
          <pc:sldMk cId="3923980434" sldId="371"/>
        </pc:sldMkLst>
        <pc:spChg chg="mod">
          <ac:chgData name="Diana Zubina" userId="16c7460eb61256e6" providerId="LiveId" clId="{D315683C-4677-4E92-AA8E-F630E1C4B82F}" dt="2021-11-09T11:35:43.873" v="1055" actId="20577"/>
          <ac:spMkLst>
            <pc:docMk/>
            <pc:sldMk cId="3923980434" sldId="371"/>
            <ac:spMk id="3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00:02.192" v="0" actId="1076"/>
          <ac:spMkLst>
            <pc:docMk/>
            <pc:sldMk cId="3923980434" sldId="371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12:26.555" v="173" actId="20577"/>
        <pc:sldMkLst>
          <pc:docMk/>
          <pc:sldMk cId="2854787070" sldId="373"/>
        </pc:sldMkLst>
        <pc:spChg chg="mod">
          <ac:chgData name="Diana Zubina" userId="16c7460eb61256e6" providerId="LiveId" clId="{D315683C-4677-4E92-AA8E-F630E1C4B82F}" dt="2021-11-09T10:12:26.555" v="173" actId="20577"/>
          <ac:spMkLst>
            <pc:docMk/>
            <pc:sldMk cId="2854787070" sldId="373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16:20.502" v="202"/>
        <pc:sldMkLst>
          <pc:docMk/>
          <pc:sldMk cId="3728538809" sldId="374"/>
        </pc:sldMkLst>
        <pc:spChg chg="mod">
          <ac:chgData name="Diana Zubina" userId="16c7460eb61256e6" providerId="LiveId" clId="{D315683C-4677-4E92-AA8E-F630E1C4B82F}" dt="2021-11-09T10:16:20.502" v="202"/>
          <ac:spMkLst>
            <pc:docMk/>
            <pc:sldMk cId="3728538809" sldId="374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18:02.994" v="212" actId="20577"/>
        <pc:sldMkLst>
          <pc:docMk/>
          <pc:sldMk cId="1470645231" sldId="375"/>
        </pc:sldMkLst>
        <pc:spChg chg="mod">
          <ac:chgData name="Diana Zubina" userId="16c7460eb61256e6" providerId="LiveId" clId="{D315683C-4677-4E92-AA8E-F630E1C4B82F}" dt="2021-11-09T10:18:02.994" v="212" actId="20577"/>
          <ac:spMkLst>
            <pc:docMk/>
            <pc:sldMk cId="1470645231" sldId="375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25:05.842" v="288" actId="20577"/>
        <pc:sldMkLst>
          <pc:docMk/>
          <pc:sldMk cId="1662249682" sldId="376"/>
        </pc:sldMkLst>
        <pc:spChg chg="mod">
          <ac:chgData name="Diana Zubina" userId="16c7460eb61256e6" providerId="LiveId" clId="{D315683C-4677-4E92-AA8E-F630E1C4B82F}" dt="2021-11-09T10:18:29.862" v="215" actId="20577"/>
          <ac:spMkLst>
            <pc:docMk/>
            <pc:sldMk cId="1662249682" sldId="376"/>
            <ac:spMk id="200" creationId="{00000000-0000-0000-0000-000000000000}"/>
          </ac:spMkLst>
        </pc:spChg>
        <pc:graphicFrameChg chg="modGraphic">
          <ac:chgData name="Diana Zubina" userId="16c7460eb61256e6" providerId="LiveId" clId="{D315683C-4677-4E92-AA8E-F630E1C4B82F}" dt="2021-11-09T10:25:05.842" v="288" actId="20577"/>
          <ac:graphicFrameMkLst>
            <pc:docMk/>
            <pc:sldMk cId="1662249682" sldId="376"/>
            <ac:graphicFrameMk id="4" creationId="{00000000-0000-0000-0000-000000000000}"/>
          </ac:graphicFrameMkLst>
        </pc:graphicFrameChg>
      </pc:sldChg>
      <pc:sldChg chg="modSp mod">
        <pc:chgData name="Diana Zubina" userId="16c7460eb61256e6" providerId="LiveId" clId="{D315683C-4677-4E92-AA8E-F630E1C4B82F}" dt="2021-11-09T10:31:00.248" v="421" actId="20577"/>
        <pc:sldMkLst>
          <pc:docMk/>
          <pc:sldMk cId="1768145819" sldId="378"/>
        </pc:sldMkLst>
        <pc:spChg chg="mod">
          <ac:chgData name="Diana Zubina" userId="16c7460eb61256e6" providerId="LiveId" clId="{D315683C-4677-4E92-AA8E-F630E1C4B82F}" dt="2021-11-09T10:31:00.248" v="421" actId="20577"/>
          <ac:spMkLst>
            <pc:docMk/>
            <pc:sldMk cId="1768145819" sldId="378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25:16.724" v="291" actId="20577"/>
          <ac:spMkLst>
            <pc:docMk/>
            <pc:sldMk cId="1768145819" sldId="378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38:10.869" v="494" actId="20577"/>
        <pc:sldMkLst>
          <pc:docMk/>
          <pc:sldMk cId="2632180109" sldId="381"/>
        </pc:sldMkLst>
        <pc:spChg chg="mod">
          <ac:chgData name="Diana Zubina" userId="16c7460eb61256e6" providerId="LiveId" clId="{D315683C-4677-4E92-AA8E-F630E1C4B82F}" dt="2021-11-09T10:38:10.869" v="494" actId="20577"/>
          <ac:spMkLst>
            <pc:docMk/>
            <pc:sldMk cId="2632180109" sldId="381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31:17.722" v="423" actId="20577"/>
          <ac:spMkLst>
            <pc:docMk/>
            <pc:sldMk cId="2632180109" sldId="381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42:11.122" v="559"/>
        <pc:sldMkLst>
          <pc:docMk/>
          <pc:sldMk cId="2904121145" sldId="382"/>
        </pc:sldMkLst>
        <pc:spChg chg="mod">
          <ac:chgData name="Diana Zubina" userId="16c7460eb61256e6" providerId="LiveId" clId="{D315683C-4677-4E92-AA8E-F630E1C4B82F}" dt="2021-11-09T10:42:11.122" v="559"/>
          <ac:spMkLst>
            <pc:docMk/>
            <pc:sldMk cId="2904121145" sldId="382"/>
            <ac:spMk id="4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38:22.276" v="496" actId="20577"/>
          <ac:spMkLst>
            <pc:docMk/>
            <pc:sldMk cId="2904121145" sldId="382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0:06.727" v="1058" actId="20577"/>
        <pc:sldMkLst>
          <pc:docMk/>
          <pc:sldMk cId="3708107191" sldId="383"/>
        </pc:sldMkLst>
        <pc:spChg chg="mod">
          <ac:chgData name="Diana Zubina" userId="16c7460eb61256e6" providerId="LiveId" clId="{D315683C-4677-4E92-AA8E-F630E1C4B82F}" dt="2021-11-09T11:40:06.727" v="1058" actId="20577"/>
          <ac:spMkLst>
            <pc:docMk/>
            <pc:sldMk cId="3708107191" sldId="383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59:39.903" v="618" actId="20577"/>
          <ac:spMkLst>
            <pc:docMk/>
            <pc:sldMk cId="3708107191" sldId="383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18:06.085" v="853" actId="20577"/>
        <pc:sldMkLst>
          <pc:docMk/>
          <pc:sldMk cId="58202222" sldId="384"/>
        </pc:sldMkLst>
        <pc:spChg chg="mod">
          <ac:chgData name="Diana Zubina" userId="16c7460eb61256e6" providerId="LiveId" clId="{D315683C-4677-4E92-AA8E-F630E1C4B82F}" dt="2021-11-09T11:18:06.085" v="853" actId="20577"/>
          <ac:spMkLst>
            <pc:docMk/>
            <pc:sldMk cId="58202222" sldId="384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16:39.343" v="847" actId="20577"/>
          <ac:spMkLst>
            <pc:docMk/>
            <pc:sldMk cId="58202222" sldId="384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2:42.163" v="1068" actId="20577"/>
        <pc:sldMkLst>
          <pc:docMk/>
          <pc:sldMk cId="163192836" sldId="385"/>
        </pc:sldMkLst>
        <pc:spChg chg="mod">
          <ac:chgData name="Diana Zubina" userId="16c7460eb61256e6" providerId="LiveId" clId="{D315683C-4677-4E92-AA8E-F630E1C4B82F}" dt="2021-11-09T11:42:42.163" v="1068" actId="20577"/>
          <ac:spMkLst>
            <pc:docMk/>
            <pc:sldMk cId="163192836" sldId="385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18:10.722" v="855" actId="20577"/>
          <ac:spMkLst>
            <pc:docMk/>
            <pc:sldMk cId="163192836" sldId="385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19:55.197" v="873" actId="20577"/>
        <pc:sldMkLst>
          <pc:docMk/>
          <pc:sldMk cId="1184512596" sldId="386"/>
        </pc:sldMkLst>
        <pc:spChg chg="mod">
          <ac:chgData name="Diana Zubina" userId="16c7460eb61256e6" providerId="LiveId" clId="{D315683C-4677-4E92-AA8E-F630E1C4B82F}" dt="2021-11-09T11:19:55.197" v="873" actId="20577"/>
          <ac:spMkLst>
            <pc:docMk/>
            <pc:sldMk cId="1184512596" sldId="386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19:35.261" v="868" actId="20577"/>
          <ac:spMkLst>
            <pc:docMk/>
            <pc:sldMk cId="1184512596" sldId="386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0:14.192" v="886" actId="20577"/>
        <pc:sldMkLst>
          <pc:docMk/>
          <pc:sldMk cId="289101940" sldId="387"/>
        </pc:sldMkLst>
        <pc:spChg chg="mod">
          <ac:chgData name="Diana Zubina" userId="16c7460eb61256e6" providerId="LiveId" clId="{D315683C-4677-4E92-AA8E-F630E1C4B82F}" dt="2021-11-09T11:20:14.192" v="886" actId="20577"/>
          <ac:spMkLst>
            <pc:docMk/>
            <pc:sldMk cId="289101940" sldId="387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0:24.977" v="898" actId="20577"/>
        <pc:sldMkLst>
          <pc:docMk/>
          <pc:sldMk cId="2282520922" sldId="388"/>
        </pc:sldMkLst>
        <pc:spChg chg="mod">
          <ac:chgData name="Diana Zubina" userId="16c7460eb61256e6" providerId="LiveId" clId="{D315683C-4677-4E92-AA8E-F630E1C4B82F}" dt="2021-11-09T11:20:24.977" v="898" actId="20577"/>
          <ac:spMkLst>
            <pc:docMk/>
            <pc:sldMk cId="2282520922" sldId="388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0:33.368" v="910" actId="20577"/>
        <pc:sldMkLst>
          <pc:docMk/>
          <pc:sldMk cId="2262453737" sldId="389"/>
        </pc:sldMkLst>
        <pc:spChg chg="mod">
          <ac:chgData name="Diana Zubina" userId="16c7460eb61256e6" providerId="LiveId" clId="{D315683C-4677-4E92-AA8E-F630E1C4B82F}" dt="2021-11-09T11:20:33.368" v="910" actId="20577"/>
          <ac:spMkLst>
            <pc:docMk/>
            <pc:sldMk cId="2262453737" sldId="389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3:10.248" v="1071" actId="20577"/>
        <pc:sldMkLst>
          <pc:docMk/>
          <pc:sldMk cId="3208402362" sldId="397"/>
        </pc:sldMkLst>
        <pc:spChg chg="mod">
          <ac:chgData name="Diana Zubina" userId="16c7460eb61256e6" providerId="LiveId" clId="{D315683C-4677-4E92-AA8E-F630E1C4B82F}" dt="2021-11-09T11:43:10.248" v="1071" actId="20577"/>
          <ac:spMkLst>
            <pc:docMk/>
            <pc:sldMk cId="3208402362" sldId="397"/>
            <ac:spMk id="191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23:52.055" v="976" actId="20577"/>
        <pc:sldMkLst>
          <pc:docMk/>
          <pc:sldMk cId="2055429755" sldId="401"/>
        </pc:sldMkLst>
        <pc:spChg chg="mod">
          <ac:chgData name="Diana Zubina" userId="16c7460eb61256e6" providerId="LiveId" clId="{D315683C-4677-4E92-AA8E-F630E1C4B82F}" dt="2021-11-09T11:23:52.055" v="976" actId="20577"/>
          <ac:spMkLst>
            <pc:docMk/>
            <pc:sldMk cId="2055429755" sldId="401"/>
            <ac:spMk id="36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59:31.534" v="616" actId="20577"/>
        <pc:sldMkLst>
          <pc:docMk/>
          <pc:sldMk cId="2836616742" sldId="410"/>
        </pc:sldMkLst>
        <pc:spChg chg="mod">
          <ac:chgData name="Diana Zubina" userId="16c7460eb61256e6" providerId="LiveId" clId="{D315683C-4677-4E92-AA8E-F630E1C4B82F}" dt="2021-11-09T10:59:31.534" v="616" actId="20577"/>
          <ac:spMkLst>
            <pc:docMk/>
            <pc:sldMk cId="2836616742" sldId="410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0:42:16.300" v="561" actId="20577"/>
          <ac:spMkLst>
            <pc:docMk/>
            <pc:sldMk cId="2836616742" sldId="410"/>
            <ac:spMk id="200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02:04.192" v="660" actId="20577"/>
        <pc:sldMkLst>
          <pc:docMk/>
          <pc:sldMk cId="563558403" sldId="411"/>
        </pc:sldMkLst>
        <pc:spChg chg="mod">
          <ac:chgData name="Diana Zubina" userId="16c7460eb61256e6" providerId="LiveId" clId="{D315683C-4677-4E92-AA8E-F630E1C4B82F}" dt="2021-11-09T10:59:56.986" v="622" actId="20577"/>
          <ac:spMkLst>
            <pc:docMk/>
            <pc:sldMk cId="563558403" sldId="411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00:37.044" v="645" actId="20577"/>
          <ac:spMkLst>
            <pc:docMk/>
            <pc:sldMk cId="563558403" sldId="411"/>
            <ac:spMk id="3" creationId="{00000000-0000-0000-0000-000000000000}"/>
          </ac:spMkLst>
        </pc:spChg>
        <pc:graphicFrameChg chg="mod modGraphic">
          <ac:chgData name="Diana Zubina" userId="16c7460eb61256e6" providerId="LiveId" clId="{D315683C-4677-4E92-AA8E-F630E1C4B82F}" dt="2021-11-09T11:02:04.192" v="660" actId="20577"/>
          <ac:graphicFrameMkLst>
            <pc:docMk/>
            <pc:sldMk cId="563558403" sldId="411"/>
            <ac:graphicFrameMk id="5" creationId="{00000000-0000-0000-0000-000000000000}"/>
          </ac:graphicFrameMkLst>
        </pc:graphicFrameChg>
      </pc:sldChg>
      <pc:sldChg chg="modSp mod">
        <pc:chgData name="Diana Zubina" userId="16c7460eb61256e6" providerId="LiveId" clId="{D315683C-4677-4E92-AA8E-F630E1C4B82F}" dt="2021-11-09T11:02:14.081" v="662" actId="20577"/>
        <pc:sldMkLst>
          <pc:docMk/>
          <pc:sldMk cId="2010624224" sldId="412"/>
        </pc:sldMkLst>
        <pc:spChg chg="mod">
          <ac:chgData name="Diana Zubina" userId="16c7460eb61256e6" providerId="LiveId" clId="{D315683C-4677-4E92-AA8E-F630E1C4B82F}" dt="2021-11-09T11:02:14.081" v="662" actId="20577"/>
          <ac:spMkLst>
            <pc:docMk/>
            <pc:sldMk cId="2010624224" sldId="412"/>
            <ac:spMk id="2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0:36.705" v="1061" actId="20577"/>
        <pc:sldMkLst>
          <pc:docMk/>
          <pc:sldMk cId="1782500898" sldId="413"/>
        </pc:sldMkLst>
        <pc:spChg chg="mod">
          <ac:chgData name="Diana Zubina" userId="16c7460eb61256e6" providerId="LiveId" clId="{D315683C-4677-4E92-AA8E-F630E1C4B82F}" dt="2021-11-09T11:02:47.702" v="664" actId="20577"/>
          <ac:spMkLst>
            <pc:docMk/>
            <pc:sldMk cId="1782500898" sldId="413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40:36.705" v="1061" actId="20577"/>
          <ac:spMkLst>
            <pc:docMk/>
            <pc:sldMk cId="1782500898" sldId="413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0:54.410" v="1063" actId="20577"/>
        <pc:sldMkLst>
          <pc:docMk/>
          <pc:sldMk cId="1027465491" sldId="414"/>
        </pc:sldMkLst>
        <pc:spChg chg="mod">
          <ac:chgData name="Diana Zubina" userId="16c7460eb61256e6" providerId="LiveId" clId="{D315683C-4677-4E92-AA8E-F630E1C4B82F}" dt="2021-11-09T11:04:02.372" v="697" actId="20577"/>
          <ac:spMkLst>
            <pc:docMk/>
            <pc:sldMk cId="1027465491" sldId="414"/>
            <ac:spMk id="2" creationId="{00000000-0000-0000-0000-000000000000}"/>
          </ac:spMkLst>
        </pc:spChg>
        <pc:spChg chg="mod">
          <ac:chgData name="Diana Zubina" userId="16c7460eb61256e6" providerId="LiveId" clId="{D315683C-4677-4E92-AA8E-F630E1C4B82F}" dt="2021-11-09T11:40:54.410" v="1063" actId="20577"/>
          <ac:spMkLst>
            <pc:docMk/>
            <pc:sldMk cId="1027465491" sldId="414"/>
            <ac:spMk id="3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1:41:19.896" v="1065" actId="20577"/>
        <pc:sldMkLst>
          <pc:docMk/>
          <pc:sldMk cId="2359362234" sldId="415"/>
        </pc:sldMkLst>
        <pc:graphicFrameChg chg="modGraphic">
          <ac:chgData name="Diana Zubina" userId="16c7460eb61256e6" providerId="LiveId" clId="{D315683C-4677-4E92-AA8E-F630E1C4B82F}" dt="2021-11-09T11:41:19.896" v="1065" actId="20577"/>
          <ac:graphicFrameMkLst>
            <pc:docMk/>
            <pc:sldMk cId="2359362234" sldId="415"/>
            <ac:graphicFrameMk id="4" creationId="{00000000-0000-0000-0000-000000000000}"/>
          </ac:graphicFrameMkLst>
        </pc:graphicFrameChg>
      </pc:sldChg>
      <pc:sldChg chg="modSp mod">
        <pc:chgData name="Diana Zubina" userId="16c7460eb61256e6" providerId="LiveId" clId="{D315683C-4677-4E92-AA8E-F630E1C4B82F}" dt="2021-11-09T11:16:32.291" v="845" actId="20577"/>
        <pc:sldMkLst>
          <pc:docMk/>
          <pc:sldMk cId="1660503895" sldId="416"/>
        </pc:sldMkLst>
        <pc:spChg chg="mod">
          <ac:chgData name="Diana Zubina" userId="16c7460eb61256e6" providerId="LiveId" clId="{D315683C-4677-4E92-AA8E-F630E1C4B82F}" dt="2021-11-09T11:16:32.291" v="845" actId="20577"/>
          <ac:spMkLst>
            <pc:docMk/>
            <pc:sldMk cId="1660503895" sldId="416"/>
            <ac:spMk id="6" creationId="{00000000-0000-0000-0000-000000000000}"/>
          </ac:spMkLst>
        </pc:spChg>
      </pc:sldChg>
      <pc:sldChg chg="modSp mod">
        <pc:chgData name="Diana Zubina" userId="16c7460eb61256e6" providerId="LiveId" clId="{D315683C-4677-4E92-AA8E-F630E1C4B82F}" dt="2021-11-09T10:11:06.664" v="170" actId="20577"/>
        <pc:sldMkLst>
          <pc:docMk/>
          <pc:sldMk cId="1731286611" sldId="426"/>
        </pc:sldMkLst>
        <pc:spChg chg="mod">
          <ac:chgData name="Diana Zubina" userId="16c7460eb61256e6" providerId="LiveId" clId="{D315683C-4677-4E92-AA8E-F630E1C4B82F}" dt="2021-11-09T10:11:06.664" v="170" actId="20577"/>
          <ac:spMkLst>
            <pc:docMk/>
            <pc:sldMk cId="1731286611" sldId="42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6755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888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04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362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2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7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316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525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96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932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5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95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430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06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061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266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024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940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435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125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976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708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986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563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72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414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251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792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416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568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218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159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37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15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29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110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686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034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566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357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6722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45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2870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054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78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829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416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955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6011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9389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040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92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061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5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12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8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05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33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5262" y="228600"/>
            <a:ext cx="80152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604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defRPr>
            </a:lvl1pPr>
            <a:lvl2pPr marL="914400" marR="0" lvl="1" indent="-3530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7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152400"/>
            <a:ext cx="8686800" cy="6096000"/>
            <a:chOff x="0" y="152400"/>
            <a:chExt cx="8686800" cy="6096000"/>
          </a:xfrm>
        </p:grpSpPr>
        <p:sp>
          <p:nvSpPr>
            <p:cNvPr id="7" name="Google Shape;7;p1"/>
            <p:cNvSpPr/>
            <p:nvPr/>
          </p:nvSpPr>
          <p:spPr>
            <a:xfrm>
              <a:off x="381000" y="533400"/>
              <a:ext cx="8305800" cy="5715000"/>
            </a:xfrm>
            <a:prstGeom prst="roundRect">
              <a:avLst>
                <a:gd name="adj" fmla="val 2965"/>
              </a:avLst>
            </a:prstGeom>
            <a:noFill/>
            <a:ln w="508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152400"/>
              <a:ext cx="8534400" cy="121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cubicBezTo>
                    <a:pt x="75840" y="0"/>
                    <a:pt x="91080" y="6240"/>
                    <a:pt x="102360" y="17520"/>
                  </a:cubicBezTo>
                  <a:cubicBezTo>
                    <a:pt x="113640" y="28800"/>
                    <a:pt x="120000" y="44040"/>
                    <a:pt x="120000" y="60000"/>
                  </a:cubicBezTo>
                  <a:cubicBezTo>
                    <a:pt x="120000" y="75840"/>
                    <a:pt x="113640" y="91080"/>
                    <a:pt x="102360" y="102360"/>
                  </a:cubicBezTo>
                  <a:cubicBezTo>
                    <a:pt x="91080" y="113640"/>
                    <a:pt x="75840" y="120000"/>
                    <a:pt x="6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9;p1"/>
            <p:cNvCxnSpPr/>
            <p:nvPr/>
          </p:nvCxnSpPr>
          <p:spPr>
            <a:xfrm>
              <a:off x="0" y="1219200"/>
              <a:ext cx="80772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5262" y="228600"/>
            <a:ext cx="80152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Noto Sans Symbols"/>
              <a:buChar char="●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30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  <a:defRPr sz="1200" b="0" i="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book.ru/html/source/medi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mlbook.ru/html/source/type" TargetMode="External"/><Relationship Id="rId4" Type="http://schemas.openxmlformats.org/officeDocument/2006/relationships/hyperlink" Target="http://htmlbook.ru/html/source/sr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v_met_addtexttrack.asp" TargetMode="External"/><Relationship Id="rId7" Type="http://schemas.openxmlformats.org/officeDocument/2006/relationships/hyperlink" Target="https://www.w3schools.com/tags/av_met_pause.as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tags/av_met_play.asp" TargetMode="External"/><Relationship Id="rId5" Type="http://schemas.openxmlformats.org/officeDocument/2006/relationships/hyperlink" Target="https://www.w3schools.com/tags/av_met_load.asp" TargetMode="External"/><Relationship Id="rId4" Type="http://schemas.openxmlformats.org/officeDocument/2006/relationships/hyperlink" Target="https://www.w3schools.com/tags/av_met_canplaytype.asp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av_prop_currentsrc.asp" TargetMode="External"/><Relationship Id="rId13" Type="http://schemas.openxmlformats.org/officeDocument/2006/relationships/hyperlink" Target="https://www.w3schools.com/tags/av_prop_ended.asp" TargetMode="External"/><Relationship Id="rId3" Type="http://schemas.openxmlformats.org/officeDocument/2006/relationships/hyperlink" Target="https://www.w3schools.com/tags/av_prop_audiotracks.asp" TargetMode="External"/><Relationship Id="rId7" Type="http://schemas.openxmlformats.org/officeDocument/2006/relationships/hyperlink" Target="https://www.w3schools.com/tags/av_prop_controls.asp" TargetMode="External"/><Relationship Id="rId12" Type="http://schemas.openxmlformats.org/officeDocument/2006/relationships/hyperlink" Target="https://www.w3schools.com/tags/av_prop_duration.as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tags/av_prop_controller.asp" TargetMode="External"/><Relationship Id="rId11" Type="http://schemas.openxmlformats.org/officeDocument/2006/relationships/hyperlink" Target="https://www.w3schools.com/tags/av_prop_defaultplaybackrate.asp" TargetMode="External"/><Relationship Id="rId5" Type="http://schemas.openxmlformats.org/officeDocument/2006/relationships/hyperlink" Target="https://www.w3schools.com/tags/av_prop_buffered.asp" TargetMode="External"/><Relationship Id="rId10" Type="http://schemas.openxmlformats.org/officeDocument/2006/relationships/hyperlink" Target="https://www.w3schools.com/tags/av_prop_defaultmuted.asp" TargetMode="External"/><Relationship Id="rId4" Type="http://schemas.openxmlformats.org/officeDocument/2006/relationships/hyperlink" Target="https://www.w3schools.com/tags/av_prop_autoplay.asp" TargetMode="External"/><Relationship Id="rId9" Type="http://schemas.openxmlformats.org/officeDocument/2006/relationships/hyperlink" Target="https://www.w3schools.com/tags/av_prop_currenttime.asp" TargetMode="External"/><Relationship Id="rId14" Type="http://schemas.openxmlformats.org/officeDocument/2006/relationships/hyperlink" Target="https://www.w3schools.com/tags/av_prop_error.asp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av_event_error.asp" TargetMode="External"/><Relationship Id="rId13" Type="http://schemas.openxmlformats.org/officeDocument/2006/relationships/hyperlink" Target="https://www.w3schools.com/tags/av_event_play.asp" TargetMode="External"/><Relationship Id="rId3" Type="http://schemas.openxmlformats.org/officeDocument/2006/relationships/hyperlink" Target="https://www.w3schools.com/tags/av_event_abort.asp" TargetMode="External"/><Relationship Id="rId7" Type="http://schemas.openxmlformats.org/officeDocument/2006/relationships/hyperlink" Target="https://www.w3schools.com/tags/av_event_ended.asp" TargetMode="External"/><Relationship Id="rId12" Type="http://schemas.openxmlformats.org/officeDocument/2006/relationships/hyperlink" Target="https://www.w3schools.com/tags/av_event_pause.asp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tags/av_event_durationchange.asp" TargetMode="External"/><Relationship Id="rId11" Type="http://schemas.openxmlformats.org/officeDocument/2006/relationships/hyperlink" Target="https://www.w3schools.com/tags/av_event_loadstart.asp" TargetMode="External"/><Relationship Id="rId5" Type="http://schemas.openxmlformats.org/officeDocument/2006/relationships/hyperlink" Target="https://www.w3schools.com/tags/av_event_canplaythrough.asp" TargetMode="External"/><Relationship Id="rId10" Type="http://schemas.openxmlformats.org/officeDocument/2006/relationships/hyperlink" Target="https://www.w3schools.com/tags/av_event_loadedmetadata.asp" TargetMode="External"/><Relationship Id="rId4" Type="http://schemas.openxmlformats.org/officeDocument/2006/relationships/hyperlink" Target="https://www.w3schools.com/tags/av_event_canplay.asp" TargetMode="External"/><Relationship Id="rId9" Type="http://schemas.openxmlformats.org/officeDocument/2006/relationships/hyperlink" Target="https://www.w3schools.com/tags/av_event_loadeddata.asp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av_event_stalled.asp" TargetMode="External"/><Relationship Id="rId3" Type="http://schemas.openxmlformats.org/officeDocument/2006/relationships/hyperlink" Target="https://www.w3schools.com/tags/av_event_playing.asp" TargetMode="External"/><Relationship Id="rId7" Type="http://schemas.openxmlformats.org/officeDocument/2006/relationships/hyperlink" Target="https://www.w3schools.com/tags/av_event_seeking.asp" TargetMode="External"/><Relationship Id="rId12" Type="http://schemas.openxmlformats.org/officeDocument/2006/relationships/hyperlink" Target="https://www.w3schools.com/tags/av_event_waiting.as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tags/av_event_seeked.asp" TargetMode="External"/><Relationship Id="rId11" Type="http://schemas.openxmlformats.org/officeDocument/2006/relationships/hyperlink" Target="https://www.w3schools.com/tags/av_event_volumechange.asp" TargetMode="External"/><Relationship Id="rId5" Type="http://schemas.openxmlformats.org/officeDocument/2006/relationships/hyperlink" Target="https://www.w3schools.com/tags/av_event_ratechange.asp" TargetMode="External"/><Relationship Id="rId10" Type="http://schemas.openxmlformats.org/officeDocument/2006/relationships/hyperlink" Target="https://www.w3schools.com/tags/av_event_timeupdate.asp" TargetMode="External"/><Relationship Id="rId4" Type="http://schemas.openxmlformats.org/officeDocument/2006/relationships/hyperlink" Target="https://www.w3schools.com/tags/av_event_progress.asp" TargetMode="External"/><Relationship Id="rId9" Type="http://schemas.openxmlformats.org/officeDocument/2006/relationships/hyperlink" Target="https://www.w3schools.com/tags/av_event_suspend.asp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draganddrop.as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canva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tags/tag_svg.as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11015" y="228600"/>
            <a:ext cx="799953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b="0" i="0" u="none" strike="noStrike" cap="none">
                <a:solidFill>
                  <a:schemeClr val="dk2"/>
                </a:solidFill>
                <a:ea typeface="Arial"/>
                <a:sym typeface="Arial"/>
              </a:rPr>
              <a:t>Web-т</a:t>
            </a:r>
            <a:r>
              <a:rPr lang="uk-UA" sz="3800">
                <a:ea typeface="Arial"/>
              </a:rPr>
              <a:t>ехнології</a:t>
            </a:r>
            <a:r>
              <a:rPr lang="uk-UA" sz="3800" b="0" i="0" u="none" strike="noStrike" cap="none">
                <a:solidFill>
                  <a:schemeClr val="dk2"/>
                </a:solidFill>
                <a:ea typeface="Arial"/>
                <a:sym typeface="Arial"/>
              </a:rPr>
              <a:t> </a:t>
            </a:r>
            <a:r>
              <a:rPr lang="uk-UA" sz="3800">
                <a:ea typeface="Arial"/>
              </a:rPr>
              <a:t>та</a:t>
            </a:r>
            <a:r>
              <a:rPr lang="uk-UA" sz="3800" b="0" i="0" u="none" strike="noStrike" cap="none">
                <a:solidFill>
                  <a:schemeClr val="dk2"/>
                </a:solidFill>
                <a:ea typeface="Arial"/>
                <a:sym typeface="Arial"/>
              </a:rPr>
              <a:t> web-дизайн </a:t>
            </a:r>
            <a:endParaRPr lang="uk-UA" sz="3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010945" y="1629973"/>
            <a:ext cx="4399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uk-UA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cs typeface="Arial"/>
                <a:sym typeface="Arial"/>
              </a:rPr>
              <a:t>2024/2025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90600" y="2618404"/>
            <a:ext cx="6873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3200" dirty="0">
                <a:latin typeface="Times New Roman" panose="02020603050405020304"/>
              </a:rPr>
              <a:t>Самостійна робота </a:t>
            </a:r>
          </a:p>
          <a:p>
            <a:pPr lvl="0" algn="ctr">
              <a:defRPr/>
            </a:pPr>
            <a:r>
              <a:rPr lang="uk-UA" sz="3200" dirty="0">
                <a:latin typeface="Times New Roman" panose="02020603050405020304"/>
              </a:rPr>
              <a:t>до лекції №10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65485" y="4351872"/>
            <a:ext cx="7089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Лекції: ст. </a:t>
            </a:r>
            <a:r>
              <a:rPr lang="uk-UA" sz="2000">
                <a:latin typeface="Times New Roman" panose="02020603050405020304" pitchFamily="18" charset="0"/>
                <a:cs typeface="Times New Roman" panose="02020603050405020304" pitchFamily="18" charset="0"/>
              </a:rPr>
              <a:t>викладач</a:t>
            </a: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каф. </a:t>
            </a:r>
            <a:r>
              <a:rPr lang="uk-UA" sz="2000">
                <a:latin typeface="Times New Roman" panose="02020603050405020304" pitchFamily="18" charset="0"/>
                <a:cs typeface="Times New Roman" panose="02020603050405020304" pitchFamily="18" charset="0"/>
              </a:rPr>
              <a:t>Штучного</a:t>
            </a: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uk-UA" sz="200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нтелекту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Гриньова Олена </a:t>
            </a:r>
            <a:r>
              <a:rPr lang="uk-UA" sz="2000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вгенівна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uk-U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olena.hrynova@nure.ua</a:t>
            </a:r>
            <a:endParaRPr kumimoji="0" lang="uk-UA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42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приклад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&lt;canvas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="myCanvas"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="200" 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="100"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style="border:1px solid red;"&gt;</a:t>
            </a:r>
          </a:p>
          <a:p>
            <a:pPr algn="just"/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browser does not support the canvas element.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&lt;/canvas&gt;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("2d");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fillStyle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"#FF0000";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fillRect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(0,0,150,75);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23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приклад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553" y="3949472"/>
            <a:ext cx="4857750" cy="2181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4" y="1612786"/>
            <a:ext cx="280035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10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приклад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Пошук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&lt;canvas&gt; за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DOM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getElementById()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GetContext()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вбудований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HTML-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об'єкт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властивостями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методами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  <a:endParaRPr lang="ru-RU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Встановіть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стиль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намальованого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об’єкту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колір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ctx.fillStyle = "#FF0000";</a:t>
            </a: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fillStyle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кольором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градієнтом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шаблоном. Автоматично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fillStyle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чорний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приклад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встановлюють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верхнього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лівого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кута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відносно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початку координат);</a:t>
            </a: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fillRect ( x, y, width, height )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стилем заливки на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ctx.fillRect(0, 0, 150, 75);</a:t>
            </a: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strokeRect(x, y, width, height)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прямокутного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контуру.</a:t>
            </a:r>
          </a:p>
          <a:p>
            <a:pPr algn="just"/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clearRect(x, y, width, height)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очищення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прямокутної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роблячи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зміст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повністю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прозорим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0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dirty="0">
                <a:ea typeface="Arial"/>
              </a:rPr>
              <a:t>&lt;</a:t>
            </a:r>
            <a:r>
              <a:rPr lang="uk-UA" dirty="0" err="1">
                <a:ea typeface="Arial"/>
              </a:rPr>
              <a:t>canvas</a:t>
            </a:r>
            <a:r>
              <a:rPr lang="uk-UA" dirty="0">
                <a:ea typeface="Arial"/>
              </a:rPr>
              <a:t>&gt;, намалювати лінію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07125" y="1282171"/>
            <a:ext cx="8059783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 намалювати пряму лінію на полотні, скористайтеся наведеними методами:</a:t>
            </a:r>
          </a:p>
          <a:p>
            <a:pPr algn="just"/>
            <a:endParaRPr lang="uk-UA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moveTo(x, y)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визначає початкову точку лінії, можна використовувати moveTo() і для малювання незв'язаного(незамкнутого) контуру.</a:t>
            </a:r>
          </a:p>
          <a:p>
            <a:pPr algn="just"/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lineTo(x, y)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визначає кінцеву точку лінії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 намалювати лінію, необхідно скористатися одним із "</a:t>
            </a:r>
            <a:r>
              <a:rPr lang="uk-UA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ink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"-методів, наприклад,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stroke() -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 фігуру із зовнішнім обведенням.</a:t>
            </a:r>
          </a:p>
          <a:p>
            <a:pPr algn="just"/>
            <a:endParaRPr lang="uk-UA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uk-UA" sz="20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uk-UA" sz="20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document.getElementById("myCanvas");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moveTo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0);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lineTo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(200, 100);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uk-UA" sz="20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08" y="4430486"/>
            <a:ext cx="2747520" cy="168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89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600" dirty="0">
                <a:solidFill>
                  <a:schemeClr val="bg1"/>
                </a:solidFill>
                <a:ea typeface="Arial"/>
              </a:rPr>
              <a:t>&lt;</a:t>
            </a:r>
            <a:r>
              <a:rPr lang="uk-UA" sz="3600" dirty="0" err="1">
                <a:solidFill>
                  <a:schemeClr val="bg1"/>
                </a:solidFill>
                <a:ea typeface="Arial"/>
              </a:rPr>
              <a:t>canvas</a:t>
            </a:r>
            <a:r>
              <a:rPr lang="uk-UA" sz="3600" dirty="0">
                <a:solidFill>
                  <a:schemeClr val="bg1"/>
                </a:solidFill>
                <a:ea typeface="Arial"/>
              </a:rPr>
              <a:t>&gt;. Малювання контурів (</a:t>
            </a:r>
            <a:r>
              <a:rPr lang="uk-UA" sz="3600" dirty="0" err="1">
                <a:solidFill>
                  <a:schemeClr val="bg1"/>
                </a:solidFill>
                <a:ea typeface="Arial"/>
              </a:rPr>
              <a:t>path</a:t>
            </a:r>
            <a:r>
              <a:rPr lang="uk-UA" sz="3600" dirty="0">
                <a:solidFill>
                  <a:schemeClr val="bg1"/>
                </a:solidFill>
                <a:ea typeface="Arial"/>
              </a:rPr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Решта примітивних форм створюються контурами. Контур - це набір точок, які, з'єднуючи в відрізки ліній, може утворювати різні фігури, вигнуті чи ні, різної ширини та різних кольорів. Контур (або </a:t>
            </a:r>
            <a:r>
              <a:rPr lang="uk-UA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субконтур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може бути замкнутим.</a:t>
            </a:r>
          </a:p>
          <a:p>
            <a:pPr algn="just"/>
            <a:endParaRPr lang="uk-UA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фігур за допомогою контурів відбувається в кілька важливих кроків: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Спочатку ви створюєте  контур.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Потім, використовуючи команди малювання, намалюйте контур.
Потім закриваєте  контур.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Створений контур ви можете збільшити або заповнити для його відображення.</a:t>
            </a:r>
            <a:endParaRPr lang="uk-UA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3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600" dirty="0">
                <a:solidFill>
                  <a:schemeClr val="bg1"/>
                </a:solidFill>
                <a:ea typeface="Arial"/>
              </a:rPr>
              <a:t>&lt;canvas&gt;</a:t>
            </a:r>
            <a:r>
              <a:rPr lang="ru-RU" sz="3600" dirty="0">
                <a:solidFill>
                  <a:schemeClr val="bg1"/>
                </a:solidFill>
                <a:ea typeface="Arial"/>
              </a:rPr>
              <a:t>. </a:t>
            </a:r>
            <a:r>
              <a:rPr lang="ru-RU" sz="3600" dirty="0" err="1">
                <a:solidFill>
                  <a:schemeClr val="bg1"/>
                </a:solidFill>
                <a:ea typeface="Arial"/>
              </a:rPr>
              <a:t>Малювання</a:t>
            </a:r>
            <a:r>
              <a:rPr lang="ru-RU" sz="3600" dirty="0">
                <a:solidFill>
                  <a:schemeClr val="bg1"/>
                </a:solidFill>
                <a:ea typeface="Arial"/>
              </a:rPr>
              <a:t> </a:t>
            </a:r>
            <a:r>
              <a:rPr lang="ru-RU" sz="3600" dirty="0" err="1">
                <a:solidFill>
                  <a:schemeClr val="bg1"/>
                </a:solidFill>
                <a:ea typeface="Arial"/>
              </a:rPr>
              <a:t>контурів</a:t>
            </a:r>
            <a:r>
              <a:rPr lang="ru-RU" sz="3600" dirty="0">
                <a:solidFill>
                  <a:schemeClr val="bg1"/>
                </a:solidFill>
                <a:ea typeface="Arial"/>
              </a:rPr>
              <a:t> (</a:t>
            </a:r>
            <a:r>
              <a:rPr lang="en-US" sz="3600" dirty="0">
                <a:solidFill>
                  <a:schemeClr val="bg1"/>
                </a:solidFill>
                <a:ea typeface="Arial"/>
              </a:rPr>
              <a:t>path)</a:t>
            </a:r>
            <a:endParaRPr lang="ru-RU" sz="3600" dirty="0">
              <a:solidFill>
                <a:schemeClr val="bg1"/>
              </a:solidFill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125" y="1282171"/>
            <a:ext cx="8149046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beginPath()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пізніше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командами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контурів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closePath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замикає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зовнішнім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обведенням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внутрішньою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заливкою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Коли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визиваєте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то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кожна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закривається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автоматично, так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можете не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closePath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algn="just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поточний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порожній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визову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beginPath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новоствореному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командою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побудовую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завжди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функцією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moveTo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 Тому ми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завжди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можемо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встановити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початкову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контуру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перезавантаження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50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600" dirty="0">
                <a:solidFill>
                  <a:schemeClr val="bg1"/>
                </a:solidFill>
                <a:ea typeface="Arial"/>
              </a:rPr>
              <a:t>&lt;canvas&gt;</a:t>
            </a:r>
            <a:r>
              <a:rPr lang="ru-RU" sz="3600" dirty="0">
                <a:solidFill>
                  <a:schemeClr val="bg1"/>
                </a:solidFill>
                <a:ea typeface="Arial"/>
              </a:rPr>
              <a:t>. </a:t>
            </a:r>
            <a:r>
              <a:rPr lang="ru-RU" sz="3600" dirty="0" err="1">
                <a:solidFill>
                  <a:schemeClr val="bg1"/>
                </a:solidFill>
                <a:ea typeface="Arial"/>
              </a:rPr>
              <a:t>Малювання</a:t>
            </a:r>
            <a:r>
              <a:rPr lang="ru-RU" sz="3600" dirty="0">
                <a:solidFill>
                  <a:schemeClr val="bg1"/>
                </a:solidFill>
                <a:ea typeface="Arial"/>
              </a:rPr>
              <a:t> </a:t>
            </a:r>
            <a:r>
              <a:rPr lang="ru-RU" sz="3600" dirty="0" err="1">
                <a:solidFill>
                  <a:schemeClr val="bg1"/>
                </a:solidFill>
                <a:ea typeface="Arial"/>
              </a:rPr>
              <a:t>трикутника</a:t>
            </a:r>
            <a:endParaRPr lang="ru-RU" sz="3600" dirty="0">
              <a:solidFill>
                <a:schemeClr val="bg1"/>
              </a:solidFill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9600" y="1423685"/>
            <a:ext cx="52686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&lt;script type="application/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draw() {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 canvas = document.getElementById('canvas');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if (canvas.getContext){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var ctx = canvas.getContext('2d');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ctx.beginPath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ctx.moveTo(75,50);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ctx.lineTo(100,75);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ctx.lineTo(100,25);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&lt;/script&gt;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&lt;body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onload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="draw();"&gt;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&lt;canvas id="canvas" width="150" height="150"&gt;&lt;/canvas&gt;</a:t>
            </a:r>
          </a:p>
          <a:p>
            <a:pPr algn="just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&lt;/body&gt;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3" y="3032195"/>
            <a:ext cx="240030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03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дуги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дуг і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використовуємо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algn="just"/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arc(x, y, radius,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startAngle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endAngle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anticlockwise)</a:t>
            </a:r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Намалюйте дугу з центром 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точці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радіусом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починаючи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кута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startAngle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завершуючи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endAngle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напрямку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годинникової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стрілки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anticlockwise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(автоматично - в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руху за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годинниковою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стрілкою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Кути в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функції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вимірюються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радіанах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arcTo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(x1, y1, x2, y2,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Намалюйте дугу 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контрольними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точками і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радіусом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з'єднавши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точки прямою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лінією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
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2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</a:t>
            </a:r>
            <a:r>
              <a:rPr lang="ru-RU" dirty="0" err="1">
                <a:ea typeface="Arial"/>
              </a:rPr>
              <a:t>намалювати</a:t>
            </a:r>
            <a:r>
              <a:rPr lang="ru-RU" dirty="0">
                <a:ea typeface="Arial"/>
              </a:rPr>
              <a:t> коло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5766" y="1363573"/>
            <a:ext cx="8059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намалювати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коло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скористайтеся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методами:
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beginPath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початок руху</a:t>
            </a: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arc(x,y,r,startangle,endangle)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дугу /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криву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коло за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arc()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встановіть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початковий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кут на 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кут на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2*Math.PI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визначають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центра кола. Параметр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радіус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кола.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beginPath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(95, 50, 40, 0, 2*Math.PI);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25" y="4321297"/>
            <a:ext cx="3061358" cy="1751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76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Книги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09" y="1565583"/>
            <a:ext cx="1497796" cy="21364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89" y="1565583"/>
            <a:ext cx="1479016" cy="2136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05" y="1565583"/>
            <a:ext cx="1501102" cy="2136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890" y="1565583"/>
            <a:ext cx="1498660" cy="21364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046" y="3864223"/>
            <a:ext cx="1672102" cy="22021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32" y="3864223"/>
            <a:ext cx="1482873" cy="21570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8989" y="3864223"/>
            <a:ext cx="1567716" cy="22021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1890" y="3887237"/>
            <a:ext cx="1493342" cy="21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0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&lt;canvas&gt;</a:t>
            </a:r>
            <a:r>
              <a:rPr lang="ru-RU" sz="3800" dirty="0">
                <a:ea typeface="Arial"/>
              </a:rPr>
              <a:t>, </a:t>
            </a:r>
            <a:r>
              <a:rPr lang="ru-RU" sz="3800" dirty="0" err="1">
                <a:ea typeface="Arial"/>
              </a:rPr>
              <a:t>використання</a:t>
            </a:r>
            <a:r>
              <a:rPr lang="ru-RU" sz="3800" dirty="0">
                <a:ea typeface="Arial"/>
              </a:rPr>
              <a:t> </a:t>
            </a:r>
            <a:r>
              <a:rPr lang="ru-RU" sz="3800" dirty="0" err="1">
                <a:ea typeface="Arial"/>
              </a:rPr>
              <a:t>градієнта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ліній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тексту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тощо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обмежуються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суцільними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кольорами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
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два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</a:t>
            </a: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createLinearGradient(x, y, x1, y1 )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лінійний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createRadialGradient(x, y, r, x1, y1, r1)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радіальний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круговий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тільки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нас є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об'єкт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повинні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два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більше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обмежувачів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
Метод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addColorStop()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кольорові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зупинки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вздовж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Позиції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скористатися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градієнтом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встановіть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fillStyle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strokeStyle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градієнт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намалюйте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текст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лінію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7979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&lt;canvas&gt;</a:t>
            </a:r>
            <a:r>
              <a:rPr lang="ru-RU" sz="3800" dirty="0">
                <a:ea typeface="Arial"/>
              </a:rPr>
              <a:t>, </a:t>
            </a:r>
            <a:r>
              <a:rPr lang="ru-RU" sz="3800" dirty="0" err="1">
                <a:ea typeface="Arial"/>
              </a:rPr>
              <a:t>використання</a:t>
            </a:r>
            <a:r>
              <a:rPr lang="ru-RU" sz="3800" dirty="0">
                <a:ea typeface="Arial"/>
              </a:rPr>
              <a:t> </a:t>
            </a:r>
            <a:r>
              <a:rPr lang="ru-RU" sz="3800" dirty="0" err="1">
                <a:ea typeface="Arial"/>
              </a:rPr>
              <a:t>градієнта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c.getContext("2d");</a:t>
            </a: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Create gradient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grd =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ctx.createLinearGradient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0, 200, 0);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grd.addColorStop(0, "red");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grd.addColorStop(1, "white");</a:t>
            </a: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Fill with gradient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ctx.fillStyle = grd;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ctx.fillRect(10, 10, 150, 80);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35" y="4432300"/>
            <a:ext cx="255270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152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&lt;canvas&gt;</a:t>
            </a:r>
            <a:r>
              <a:rPr lang="ru-RU" sz="3800" dirty="0">
                <a:ea typeface="Arial"/>
              </a:rPr>
              <a:t>, </a:t>
            </a:r>
            <a:r>
              <a:rPr lang="ru-RU" sz="3800" dirty="0" err="1">
                <a:ea typeface="Arial"/>
              </a:rPr>
              <a:t>використання</a:t>
            </a:r>
            <a:r>
              <a:rPr lang="ru-RU" sz="3800" dirty="0">
                <a:ea typeface="Arial"/>
              </a:rPr>
              <a:t> </a:t>
            </a:r>
            <a:r>
              <a:rPr lang="ru-RU" sz="3800" dirty="0" err="1">
                <a:ea typeface="Arial"/>
              </a:rPr>
              <a:t>градієнта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c.getContext("2d");</a:t>
            </a: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Create gradient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grd =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ctx.createRadialGradient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(75, 50, 5, 90, 60, 100);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grd.addColorStop(0, "red");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grd.addColorStop(1, "white");</a:t>
            </a:r>
          </a:p>
          <a:p>
            <a:pPr algn="just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Fill with gradient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ctx.fillStyle = grd;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ctx.fillRect(10, 10, 150, 80);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40" y="4459531"/>
            <a:ext cx="234315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312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&lt;canvas&gt;</a:t>
            </a:r>
            <a:r>
              <a:rPr lang="ru-RU" sz="3800" dirty="0">
                <a:ea typeface="Arial"/>
              </a:rPr>
              <a:t>, </a:t>
            </a:r>
            <a:r>
              <a:rPr lang="ru-RU" sz="3800" dirty="0" err="1">
                <a:ea typeface="Arial"/>
              </a:rPr>
              <a:t>малювання</a:t>
            </a:r>
            <a:r>
              <a:rPr lang="ru-RU" sz="3800" dirty="0">
                <a:ea typeface="Arial"/>
              </a:rPr>
              <a:t> тексту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тексту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найважливішими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властивостями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методами є: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шрифту для тексту</a:t>
            </a: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fillText (text, x, y)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текст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strokeText(text, x, y)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текст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без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заповнення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ctx.font = "30px Arial";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fillText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("Hello World", 10, 50);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algn="just"/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4558812"/>
            <a:ext cx="2362200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07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&lt;canvas&gt;</a:t>
            </a:r>
            <a:r>
              <a:rPr lang="ru-RU" sz="3800" dirty="0">
                <a:ea typeface="Arial"/>
              </a:rPr>
              <a:t>, </a:t>
            </a:r>
            <a:r>
              <a:rPr lang="ru-RU" sz="3800" dirty="0" err="1">
                <a:ea typeface="Arial"/>
              </a:rPr>
              <a:t>малювання</a:t>
            </a:r>
            <a:r>
              <a:rPr lang="ru-RU" sz="3800" dirty="0">
                <a:ea typeface="Arial"/>
              </a:rPr>
              <a:t> тексту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"30px Arial";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strokeText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("Hello World", 10, 50);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canvas = document.getElementById("myCanvas");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ctx = canvas.getContext("2d");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"30px Comic Sans MS";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fillStyle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"red";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"center";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ctx.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fillText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("Hello World", canvas.width/2, canvas.height/2);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578" y="2123586"/>
            <a:ext cx="2160100" cy="1473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269" y="4244120"/>
            <a:ext cx="2295525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82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SVG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Масштабована векторна графіка (Scalable Vector Graphics —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це мова розмітки, розширена з XML для опису двовимірної векторної графіки.</a:t>
            </a:r>
          </a:p>
          <a:p>
            <a:pPr algn="just"/>
            <a:endParaRPr lang="uk-UA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створення зображення в векторній графіці використовуються геометричні примітиви (точки, лінії, криві, багатокутники). З їх допомогою можна створювати масштабовані зображення, які не втрачають якості при масштабуванні.
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— технологія малювання зі зберіганням об'єктів у пам'яті (Retained mode graphics). Як і HTML, SVG має об'єктну модель документа (DOM). DOM в SVG існує модель події. Це означає, що при використанні цієї технології для реалізації інтерактивних дій (таких як управління мишею і т.д.) потрібно менше зусиль з боку програміста, так як події прив'язані безпосередньо до елементів.  DOM.</a:t>
            </a:r>
          </a:p>
        </p:txBody>
      </p:sp>
    </p:spTree>
    <p:extLst>
      <p:ext uri="{BB962C8B-B14F-4D97-AF65-F5344CB8AC3E}">
        <p14:creationId xmlns:p14="http://schemas.microsoft.com/office/powerpoint/2010/main" val="40630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SVG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нормальні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 і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Ключовим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моментом є те,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застосовувати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правил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змінити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колір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скористатися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векторну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графіку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XML.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атрибут у файлах SVG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анімувати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W3C</a:t>
            </a:r>
          </a:p>
          <a:p>
            <a:pPr algn="just"/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інтегрується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іншими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стандартами W3C, такими як DOM та XSL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045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Переваги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SVG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перед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іншими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форматами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зображень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JPEG та GIF):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будь-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текстовому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шукати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індексувати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скриптами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Зображения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друкувати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високою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якістю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будь-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розширені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масштабувати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 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
SVG-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чистий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XML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Створення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SVG-</a:t>
            </a:r>
            <a:r>
              <a:rPr lang="ru-RU" sz="3800" dirty="0" err="1">
                <a:ea typeface="Arial"/>
              </a:rPr>
              <a:t>зображень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будь-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текстового редактора, але часто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зручніше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SVG за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такої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Inkscape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66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177507" y="524458"/>
            <a:ext cx="80152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Вбудований</a:t>
            </a:r>
            <a:r>
              <a:rPr lang="ru-RU" sz="3800" dirty="0">
                <a:ea typeface="Arial"/>
              </a:rPr>
              <a:t> SVG </a:t>
            </a:r>
            <a:r>
              <a:rPr lang="ru-RU" sz="3800" dirty="0" err="1">
                <a:ea typeface="Arial"/>
              </a:rPr>
              <a:t>безпосередньо</a:t>
            </a:r>
            <a:r>
              <a:rPr lang="ru-RU" sz="3800" dirty="0">
                <a:ea typeface="Arial"/>
              </a:rPr>
              <a:t> в HTML-</a:t>
            </a:r>
            <a:r>
              <a:rPr lang="ru-RU" sz="3800" dirty="0" err="1">
                <a:ea typeface="Arial"/>
              </a:rPr>
              <a:t>сторінки</a:t>
            </a:r>
            <a:r>
              <a:rPr lang="ru-RU" sz="3800" dirty="0">
                <a:ea typeface="Arial"/>
              </a:rPr>
              <a:t>
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HTML5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можете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вставляти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SVG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безпосередньо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html-сторінки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&lt;h1&gt;My first SVG&lt;/h1&gt;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="100"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="100"&gt;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cx="50" cy="50" r="40" stroke="green" stroke-width="4" fill="yellow" /&gt;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08" y="4340696"/>
            <a:ext cx="2049992" cy="17289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99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Книги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704" y="1565584"/>
            <a:ext cx="1508567" cy="21364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39" y="1565584"/>
            <a:ext cx="1533827" cy="21364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309" y="1565584"/>
            <a:ext cx="1509805" cy="2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177507" y="515528"/>
            <a:ext cx="80152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Вбудований SVG безпосередньо в HTML-сторінки
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2414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SVG-зображення починається з елемента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&lt;svg&gt;.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елемента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&lt;svg&gt;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визначають ширину і висоту SVG-зображення.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&lt;circle&gt;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 для малювання кола.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визначають координати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центру кола. Якщо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cx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встановлені, центр кола встановлюється на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0).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визначає радіус кола.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 обведення та ширину обведення визначають, як буде виглядати контур фігури. Встановлюємо контур кола в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4px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зелений «межа".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визначає колір всередині кола. Встановлюємо колір заливки на жовтий.</a:t>
            </a:r>
          </a:p>
          <a:p>
            <a:pPr algn="just"/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Закритий тег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 svg&gt; 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закриває SVG-зображення.</a:t>
            </a:r>
          </a:p>
          <a:p>
            <a:pPr algn="just"/>
            <a:endParaRPr lang="uk-UA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Примітка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так як SVG написаний в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всі елементи повинні бути </a:t>
            </a: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 закриті</a:t>
            </a: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uk-UA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80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lang="uk-UA" dirty="0"/>
              <a:t>Т</a:t>
            </a:r>
            <a:r>
              <a:rPr lang="uk-UA" spc="-5" dirty="0"/>
              <a:t>е</a:t>
            </a:r>
            <a:r>
              <a:rPr lang="uk-UA" dirty="0"/>
              <a:t>г </a:t>
            </a:r>
            <a:r>
              <a:rPr lang="uk-UA" spc="-5" dirty="0"/>
              <a:t>&lt;s</a:t>
            </a:r>
            <a:r>
              <a:rPr lang="uk-UA" dirty="0"/>
              <a:t>vg&gt;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989" y="1482259"/>
            <a:ext cx="7508240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uk-UA" sz="2400" dirty="0">
                <a:latin typeface="Times New Roman"/>
                <a:cs typeface="Times New Roman"/>
              </a:rPr>
              <a:t>В</a:t>
            </a:r>
            <a:r>
              <a:rPr lang="uk-UA" sz="2400" spc="-5" dirty="0">
                <a:latin typeface="Times New Roman"/>
                <a:cs typeface="Times New Roman"/>
              </a:rPr>
              <a:t> SV</a:t>
            </a:r>
            <a:r>
              <a:rPr lang="uk-UA" sz="2400" dirty="0">
                <a:latin typeface="Times New Roman"/>
                <a:cs typeface="Times New Roman"/>
              </a:rPr>
              <a:t>G</a:t>
            </a:r>
            <a:r>
              <a:rPr lang="uk-UA" sz="2400" spc="15" dirty="0">
                <a:latin typeface="Times New Roman"/>
                <a:cs typeface="Times New Roman"/>
              </a:rPr>
              <a:t> </a:t>
            </a:r>
            <a:r>
              <a:rPr lang="uk-UA" sz="2400" dirty="0">
                <a:latin typeface="Times New Roman"/>
                <a:cs typeface="Times New Roman"/>
              </a:rPr>
              <a:t>Є кілька попередньо визначених елементів, які дозволяють розробнику малювати різні фігури:</a:t>
            </a:r>
          </a:p>
          <a:p>
            <a:pPr marL="469900" indent="-457200">
              <a:lnSpc>
                <a:spcPct val="100000"/>
              </a:lnSpc>
              <a:spcBef>
                <a:spcPts val="585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10" dirty="0">
                <a:latin typeface="Times New Roman"/>
                <a:cs typeface="Times New Roman"/>
              </a:rPr>
              <a:t>П</a:t>
            </a:r>
            <a:r>
              <a:rPr lang="uk-UA" sz="2700" spc="5" dirty="0">
                <a:latin typeface="Times New Roman"/>
                <a:cs typeface="Times New Roman"/>
              </a:rPr>
              <a:t>р</a:t>
            </a:r>
            <a:r>
              <a:rPr lang="uk-UA" sz="2700" spc="-10" dirty="0">
                <a:latin typeface="Times New Roman"/>
                <a:cs typeface="Times New Roman"/>
              </a:rPr>
              <a:t>ям</a:t>
            </a:r>
            <a:r>
              <a:rPr lang="uk-UA" sz="2700" spc="5" dirty="0">
                <a:latin typeface="Times New Roman"/>
                <a:cs typeface="Times New Roman"/>
              </a:rPr>
              <a:t>окут</a:t>
            </a:r>
            <a:r>
              <a:rPr lang="uk-UA" sz="2700" spc="-10" dirty="0">
                <a:latin typeface="Times New Roman"/>
                <a:cs typeface="Times New Roman"/>
              </a:rPr>
              <a:t>ни</a:t>
            </a:r>
            <a:r>
              <a:rPr lang="uk-UA" sz="2700" dirty="0">
                <a:latin typeface="Times New Roman"/>
                <a:cs typeface="Times New Roman"/>
              </a:rPr>
              <a:t>к</a:t>
            </a:r>
            <a:r>
              <a:rPr lang="uk-UA" sz="2700" spc="25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&lt;rect&gt;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5" dirty="0">
                <a:latin typeface="Times New Roman"/>
                <a:cs typeface="Times New Roman"/>
              </a:rPr>
              <a:t>К</a:t>
            </a:r>
            <a:r>
              <a:rPr lang="uk-UA" sz="2700" spc="5" dirty="0">
                <a:latin typeface="Times New Roman"/>
                <a:cs typeface="Times New Roman"/>
              </a:rPr>
              <a:t>оло</a:t>
            </a:r>
            <a:r>
              <a:rPr lang="uk-UA" sz="2700" spc="-10" dirty="0">
                <a:latin typeface="Times New Roman"/>
                <a:cs typeface="Times New Roman"/>
              </a:rPr>
              <a:t> </a:t>
            </a:r>
            <a:r>
              <a:rPr lang="uk-UA" sz="2700" spc="-5" dirty="0">
                <a:latin typeface="Times New Roman"/>
                <a:cs typeface="Times New Roman"/>
              </a:rPr>
              <a:t>&lt;</a:t>
            </a:r>
            <a:r>
              <a:rPr lang="uk-UA" sz="2700" dirty="0">
                <a:latin typeface="Times New Roman"/>
                <a:cs typeface="Times New Roman"/>
              </a:rPr>
              <a:t>c</a:t>
            </a:r>
            <a:r>
              <a:rPr lang="uk-UA" sz="2700" spc="5" dirty="0">
                <a:latin typeface="Times New Roman"/>
                <a:cs typeface="Times New Roman"/>
              </a:rPr>
              <a:t>i</a:t>
            </a:r>
            <a:r>
              <a:rPr lang="uk-UA" sz="2700" dirty="0">
                <a:latin typeface="Times New Roman"/>
                <a:cs typeface="Times New Roman"/>
              </a:rPr>
              <a:t>rc</a:t>
            </a:r>
            <a:r>
              <a:rPr lang="uk-UA" sz="2700" spc="5" dirty="0">
                <a:latin typeface="Times New Roman"/>
                <a:cs typeface="Times New Roman"/>
              </a:rPr>
              <a:t>l</a:t>
            </a:r>
            <a:r>
              <a:rPr lang="uk-UA" sz="2700" dirty="0">
                <a:latin typeface="Times New Roman"/>
                <a:cs typeface="Times New Roman"/>
              </a:rPr>
              <a:t>e&gt;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5" dirty="0">
                <a:latin typeface="Times New Roman"/>
                <a:cs typeface="Times New Roman"/>
              </a:rPr>
              <a:t>Е</a:t>
            </a:r>
            <a:r>
              <a:rPr lang="uk-UA" sz="2700" spc="-5" dirty="0">
                <a:latin typeface="Times New Roman"/>
                <a:cs typeface="Times New Roman"/>
              </a:rPr>
              <a:t>лі</a:t>
            </a:r>
            <a:r>
              <a:rPr lang="uk-UA" sz="2700" spc="-10" dirty="0">
                <a:latin typeface="Times New Roman"/>
                <a:cs typeface="Times New Roman"/>
              </a:rPr>
              <a:t>п</a:t>
            </a:r>
            <a:r>
              <a:rPr lang="uk-UA" sz="2700" dirty="0">
                <a:latin typeface="Times New Roman"/>
                <a:cs typeface="Times New Roman"/>
              </a:rPr>
              <a:t>с</a:t>
            </a:r>
            <a:r>
              <a:rPr lang="uk-UA" sz="2700" spc="30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</a:t>
            </a:r>
            <a:r>
              <a:rPr lang="uk-UA" sz="2700" dirty="0" err="1">
                <a:latin typeface="Times New Roman"/>
                <a:cs typeface="Times New Roman"/>
              </a:rPr>
              <a:t>e</a:t>
            </a:r>
            <a:r>
              <a:rPr lang="uk-UA" sz="2700" spc="5" dirty="0" err="1">
                <a:latin typeface="Times New Roman"/>
                <a:cs typeface="Times New Roman"/>
              </a:rPr>
              <a:t>llips</a:t>
            </a:r>
            <a:r>
              <a:rPr lang="uk-UA" sz="2700" dirty="0" err="1">
                <a:latin typeface="Times New Roman"/>
                <a:cs typeface="Times New Roman"/>
              </a:rPr>
              <a:t>e</a:t>
            </a:r>
            <a:r>
              <a:rPr lang="uk-UA" sz="2700" dirty="0">
                <a:latin typeface="Times New Roman"/>
                <a:cs typeface="Times New Roman"/>
              </a:rPr>
              <a:t>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10" dirty="0">
                <a:latin typeface="Times New Roman"/>
                <a:cs typeface="Times New Roman"/>
              </a:rPr>
              <a:t>П</a:t>
            </a:r>
            <a:r>
              <a:rPr lang="uk-UA" sz="2700" spc="5" dirty="0">
                <a:latin typeface="Times New Roman"/>
                <a:cs typeface="Times New Roman"/>
              </a:rPr>
              <a:t>р</a:t>
            </a:r>
            <a:r>
              <a:rPr lang="uk-UA" sz="2700" spc="-10" dirty="0">
                <a:latin typeface="Times New Roman"/>
                <a:cs typeface="Times New Roman"/>
              </a:rPr>
              <a:t>ям</a:t>
            </a:r>
            <a:r>
              <a:rPr lang="uk-UA" sz="2700" dirty="0">
                <a:latin typeface="Times New Roman"/>
                <a:cs typeface="Times New Roman"/>
              </a:rPr>
              <a:t>а </a:t>
            </a:r>
            <a:r>
              <a:rPr lang="uk-UA" sz="2700" spc="-5" dirty="0">
                <a:latin typeface="Times New Roman"/>
                <a:cs typeface="Times New Roman"/>
              </a:rPr>
              <a:t>л</a:t>
            </a:r>
            <a:r>
              <a:rPr lang="uk-UA" sz="2700" spc="-10" dirty="0">
                <a:latin typeface="Times New Roman"/>
                <a:cs typeface="Times New Roman"/>
              </a:rPr>
              <a:t>іні</a:t>
            </a:r>
            <a:r>
              <a:rPr lang="uk-UA" sz="2700" dirty="0">
                <a:latin typeface="Times New Roman"/>
                <a:cs typeface="Times New Roman"/>
              </a:rPr>
              <a:t>я</a:t>
            </a:r>
            <a:r>
              <a:rPr lang="uk-UA" sz="2700" spc="35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</a:t>
            </a:r>
            <a:r>
              <a:rPr lang="uk-UA" sz="2700" spc="5" dirty="0" err="1">
                <a:latin typeface="Times New Roman"/>
                <a:cs typeface="Times New Roman"/>
              </a:rPr>
              <a:t>lin</a:t>
            </a:r>
            <a:r>
              <a:rPr lang="uk-UA" sz="2700" dirty="0" err="1">
                <a:latin typeface="Times New Roman"/>
                <a:cs typeface="Times New Roman"/>
              </a:rPr>
              <a:t>e</a:t>
            </a:r>
            <a:r>
              <a:rPr lang="uk-UA" sz="2700" dirty="0">
                <a:latin typeface="Times New Roman"/>
                <a:cs typeface="Times New Roman"/>
              </a:rPr>
              <a:t>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5" dirty="0">
                <a:latin typeface="Times New Roman"/>
                <a:cs typeface="Times New Roman"/>
              </a:rPr>
              <a:t>Крива</a:t>
            </a:r>
            <a:r>
              <a:rPr lang="uk-UA" sz="2700" spc="-10" dirty="0">
                <a:latin typeface="Times New Roman"/>
                <a:cs typeface="Times New Roman"/>
              </a:rPr>
              <a:t> </a:t>
            </a:r>
            <a:r>
              <a:rPr lang="uk-UA" sz="2700" spc="-5" dirty="0">
                <a:latin typeface="Times New Roman"/>
                <a:cs typeface="Times New Roman"/>
              </a:rPr>
              <a:t>л</a:t>
            </a:r>
            <a:r>
              <a:rPr lang="uk-UA" sz="2700" spc="-10" dirty="0">
                <a:latin typeface="Times New Roman"/>
                <a:cs typeface="Times New Roman"/>
              </a:rPr>
              <a:t>іні</a:t>
            </a:r>
            <a:r>
              <a:rPr lang="uk-UA" sz="2700" dirty="0">
                <a:latin typeface="Times New Roman"/>
                <a:cs typeface="Times New Roman"/>
              </a:rPr>
              <a:t>я</a:t>
            </a:r>
            <a:r>
              <a:rPr lang="uk-UA" sz="2700" spc="35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</a:t>
            </a:r>
            <a:r>
              <a:rPr lang="uk-UA" sz="2700" spc="5" dirty="0" err="1">
                <a:latin typeface="Times New Roman"/>
                <a:cs typeface="Times New Roman"/>
              </a:rPr>
              <a:t>polyli</a:t>
            </a:r>
            <a:r>
              <a:rPr lang="uk-UA" sz="2700" spc="-10" dirty="0" err="1">
                <a:latin typeface="Times New Roman"/>
                <a:cs typeface="Times New Roman"/>
              </a:rPr>
              <a:t>n</a:t>
            </a:r>
            <a:r>
              <a:rPr lang="uk-UA" sz="2700" dirty="0" err="1">
                <a:latin typeface="Times New Roman"/>
                <a:cs typeface="Times New Roman"/>
              </a:rPr>
              <a:t>e</a:t>
            </a:r>
            <a:r>
              <a:rPr lang="uk-UA" sz="2700" dirty="0">
                <a:latin typeface="Times New Roman"/>
                <a:cs typeface="Times New Roman"/>
              </a:rPr>
              <a:t>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5" dirty="0">
                <a:latin typeface="Times New Roman"/>
                <a:cs typeface="Times New Roman"/>
              </a:rPr>
              <a:t>Мн</a:t>
            </a:r>
            <a:r>
              <a:rPr lang="uk-UA" sz="2700" spc="5" dirty="0">
                <a:latin typeface="Times New Roman"/>
                <a:cs typeface="Times New Roman"/>
              </a:rPr>
              <a:t>о</a:t>
            </a:r>
            <a:r>
              <a:rPr lang="uk-UA" sz="2700" spc="-5" dirty="0">
                <a:latin typeface="Times New Roman"/>
                <a:cs typeface="Times New Roman"/>
              </a:rPr>
              <a:t>г</a:t>
            </a:r>
            <a:r>
              <a:rPr lang="uk-UA" sz="2700" spc="5" dirty="0">
                <a:latin typeface="Times New Roman"/>
                <a:cs typeface="Times New Roman"/>
              </a:rPr>
              <a:t>окут</a:t>
            </a:r>
            <a:r>
              <a:rPr lang="uk-UA" sz="2700" spc="-5" dirty="0">
                <a:latin typeface="Times New Roman"/>
                <a:cs typeface="Times New Roman"/>
              </a:rPr>
              <a:t>ни</a:t>
            </a:r>
            <a:r>
              <a:rPr lang="uk-UA" sz="2700" dirty="0">
                <a:latin typeface="Times New Roman"/>
                <a:cs typeface="Times New Roman"/>
              </a:rPr>
              <a:t>к</a:t>
            </a:r>
            <a:r>
              <a:rPr lang="uk-UA" sz="2700" spc="25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</a:t>
            </a:r>
            <a:r>
              <a:rPr lang="uk-UA" sz="2700" spc="5" dirty="0" err="1">
                <a:latin typeface="Times New Roman"/>
                <a:cs typeface="Times New Roman"/>
              </a:rPr>
              <a:t>polygon</a:t>
            </a:r>
            <a:r>
              <a:rPr lang="uk-UA" sz="2700" dirty="0">
                <a:latin typeface="Times New Roman"/>
                <a:cs typeface="Times New Roman"/>
              </a:rPr>
              <a:t>&gt;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5" dirty="0">
                <a:latin typeface="Times New Roman"/>
                <a:cs typeface="Times New Roman"/>
              </a:rPr>
              <a:t>К</a:t>
            </a:r>
            <a:r>
              <a:rPr lang="uk-UA" sz="2700" spc="5" dirty="0">
                <a:latin typeface="Times New Roman"/>
                <a:cs typeface="Times New Roman"/>
              </a:rPr>
              <a:t>о</a:t>
            </a:r>
            <a:r>
              <a:rPr lang="uk-UA" sz="2700" spc="-5" dirty="0">
                <a:latin typeface="Times New Roman"/>
                <a:cs typeface="Times New Roman"/>
              </a:rPr>
              <a:t>нт</a:t>
            </a:r>
            <a:r>
              <a:rPr lang="uk-UA" sz="2700" spc="5" dirty="0">
                <a:latin typeface="Times New Roman"/>
                <a:cs typeface="Times New Roman"/>
              </a:rPr>
              <a:t>у</a:t>
            </a:r>
            <a:r>
              <a:rPr lang="uk-UA" sz="2700" dirty="0">
                <a:latin typeface="Times New Roman"/>
                <a:cs typeface="Times New Roman"/>
              </a:rPr>
              <a:t>р</a:t>
            </a:r>
            <a:r>
              <a:rPr lang="uk-UA" sz="2700" spc="-10" dirty="0">
                <a:latin typeface="Times New Roman"/>
                <a:cs typeface="Times New Roman"/>
              </a:rPr>
              <a:t> </a:t>
            </a:r>
            <a:r>
              <a:rPr lang="uk-UA" sz="2700" dirty="0">
                <a:latin typeface="Times New Roman"/>
                <a:cs typeface="Times New Roman"/>
              </a:rPr>
              <a:t>&lt;</a:t>
            </a:r>
            <a:r>
              <a:rPr lang="uk-UA" sz="2700" spc="5" dirty="0" err="1">
                <a:latin typeface="Times New Roman"/>
                <a:cs typeface="Times New Roman"/>
              </a:rPr>
              <a:t>p</a:t>
            </a:r>
            <a:r>
              <a:rPr lang="uk-UA" sz="2700" dirty="0" err="1">
                <a:latin typeface="Times New Roman"/>
                <a:cs typeface="Times New Roman"/>
              </a:rPr>
              <a:t>a</a:t>
            </a:r>
            <a:r>
              <a:rPr lang="uk-UA" sz="2700" spc="5" dirty="0" err="1">
                <a:latin typeface="Times New Roman"/>
                <a:cs typeface="Times New Roman"/>
              </a:rPr>
              <a:t>th</a:t>
            </a:r>
            <a:r>
              <a:rPr lang="uk-UA" sz="2700" dirty="0">
                <a:latin typeface="Times New Roman"/>
                <a:cs typeface="Times New Roman"/>
              </a:rPr>
              <a:t>&gt;</a:t>
            </a:r>
          </a:p>
          <a:p>
            <a:pPr marL="469900" indent="-457200">
              <a:lnSpc>
                <a:spcPct val="100000"/>
              </a:lnSpc>
              <a:spcBef>
                <a:spcPts val="595"/>
              </a:spcBef>
              <a:buClr>
                <a:srgbClr val="996666"/>
              </a:buClr>
              <a:buSzPct val="96296"/>
              <a:buFont typeface="Arial"/>
              <a:buChar char="•"/>
              <a:tabLst>
                <a:tab pos="469900" algn="l"/>
              </a:tabLst>
            </a:pPr>
            <a:r>
              <a:rPr lang="uk-UA" sz="2700" spc="-10" dirty="0">
                <a:latin typeface="Times New Roman"/>
                <a:cs typeface="Times New Roman"/>
              </a:rPr>
              <a:t>Т</a:t>
            </a:r>
            <a:r>
              <a:rPr lang="uk-UA" sz="2700" dirty="0">
                <a:latin typeface="Times New Roman"/>
                <a:cs typeface="Times New Roman"/>
              </a:rPr>
              <a:t>е</a:t>
            </a:r>
            <a:r>
              <a:rPr lang="uk-UA" sz="2700" spc="-5" dirty="0">
                <a:latin typeface="Times New Roman"/>
                <a:cs typeface="Times New Roman"/>
              </a:rPr>
              <a:t>к</a:t>
            </a:r>
            <a:r>
              <a:rPr lang="uk-UA" sz="2700" dirty="0">
                <a:latin typeface="Times New Roman"/>
                <a:cs typeface="Times New Roman"/>
              </a:rPr>
              <a:t>ст </a:t>
            </a:r>
            <a:r>
              <a:rPr lang="uk-UA" sz="2800" spc="-25" dirty="0">
                <a:latin typeface="Times New Roman"/>
                <a:cs typeface="Times New Roman"/>
              </a:rPr>
              <a:t>&lt;</a:t>
            </a:r>
            <a:r>
              <a:rPr lang="uk-UA" sz="2700" spc="5" dirty="0">
                <a:latin typeface="Times New Roman"/>
                <a:cs typeface="Times New Roman"/>
              </a:rPr>
              <a:t>t</a:t>
            </a:r>
            <a:r>
              <a:rPr lang="uk-UA" sz="2700" dirty="0">
                <a:latin typeface="Times New Roman"/>
                <a:cs typeface="Times New Roman"/>
              </a:rPr>
              <a:t>e</a:t>
            </a:r>
            <a:r>
              <a:rPr lang="uk-UA" sz="2700" spc="5" dirty="0">
                <a:latin typeface="Times New Roman"/>
                <a:cs typeface="Times New Roman"/>
              </a:rPr>
              <a:t>xt</a:t>
            </a:r>
            <a:r>
              <a:rPr lang="uk-UA" sz="2800" spc="-20" dirty="0">
                <a:latin typeface="Times New Roman"/>
                <a:cs typeface="Times New Roman"/>
              </a:rPr>
              <a:t>&gt;</a:t>
            </a:r>
            <a:endParaRPr lang="uk-UA"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1811" y="2345436"/>
            <a:ext cx="2369819" cy="862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5" name="object 5"/>
          <p:cNvSpPr/>
          <p:nvPr/>
        </p:nvSpPr>
        <p:spPr>
          <a:xfrm>
            <a:off x="3707891" y="2763011"/>
            <a:ext cx="713231" cy="752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6" name="object 6"/>
          <p:cNvSpPr/>
          <p:nvPr/>
        </p:nvSpPr>
        <p:spPr>
          <a:xfrm>
            <a:off x="5085588" y="3296411"/>
            <a:ext cx="2263139" cy="1228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7" name="object 7"/>
          <p:cNvSpPr/>
          <p:nvPr/>
        </p:nvSpPr>
        <p:spPr>
          <a:xfrm>
            <a:off x="7222236" y="2202179"/>
            <a:ext cx="1277111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8" name="object 8"/>
          <p:cNvSpPr/>
          <p:nvPr/>
        </p:nvSpPr>
        <p:spPr>
          <a:xfrm>
            <a:off x="7578852" y="3115056"/>
            <a:ext cx="969263" cy="1848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9" name="object 9"/>
          <p:cNvSpPr/>
          <p:nvPr/>
        </p:nvSpPr>
        <p:spPr>
          <a:xfrm>
            <a:off x="5196840" y="4623815"/>
            <a:ext cx="1290827" cy="1261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10" name="object 10"/>
          <p:cNvSpPr/>
          <p:nvPr/>
        </p:nvSpPr>
        <p:spPr>
          <a:xfrm>
            <a:off x="6571488" y="4963667"/>
            <a:ext cx="1299971" cy="1129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  <p:sp>
        <p:nvSpPr>
          <p:cNvPr id="11" name="object 11"/>
          <p:cNvSpPr/>
          <p:nvPr/>
        </p:nvSpPr>
        <p:spPr>
          <a:xfrm>
            <a:off x="3826764" y="5321808"/>
            <a:ext cx="1190243" cy="771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3128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SVG Rectangle - &lt;rect&gt;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2414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&lt;rect&gt;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варіантів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&lt;svg width="400" height="110"&gt;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width="300" height="100"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style="fill:rgb(0,0,255);stroke-width:3;stroke:rgb(0,0,0)" /&gt;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&lt;/svg&gt;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91" y="3755197"/>
            <a:ext cx="31432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478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SVG Rectangle - &lt;rect&gt;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2414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&lt;rect&gt;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визначають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висоту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ширину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властивостей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для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колір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заливки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stroke-width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ширину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колір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межі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91" y="3755197"/>
            <a:ext cx="31432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538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SVG Rectangle - &lt;rect&gt;</a:t>
            </a:r>
            <a:endParaRPr lang="ru-RU" sz="3800" dirty="0">
              <a:ea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24143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&lt;svg width="400" height="180"&gt;</a:t>
            </a:r>
          </a:p>
          <a:p>
            <a:pPr algn="just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&lt;rect x="50" y="20" width="150" height="150"</a:t>
            </a:r>
          </a:p>
          <a:p>
            <a:pPr algn="just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style="fill:blue;stroke:pink;stroke-width:5;fill-opacity:0.1;stroke-opacity:0.9" /&gt;</a:t>
            </a:r>
          </a:p>
          <a:p>
            <a:pPr algn="just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&lt;/svg&gt;</a:t>
            </a:r>
            <a:endParaRPr lang="ru-RU" sz="1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ліву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 = "50"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розміщує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50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лівого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поля)</a:t>
            </a: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верхню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позицію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 = "20"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розміщує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 20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пікселів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верхнього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поля)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fill-opacity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непрозорість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заливки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припустимий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діапазон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до 1)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CSS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stroke-opacity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непрозорість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обведення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припустимий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діапазон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0 до 1)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36" y="4655894"/>
            <a:ext cx="1414263" cy="1299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0645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Відмінності між SVG та </a:t>
            </a:r>
            <a:r>
              <a:rPr lang="uk-UA" sz="3800" dirty="0" err="1">
                <a:ea typeface="Arial"/>
              </a:rPr>
              <a:t>Canvas</a:t>
            </a:r>
            <a:endParaRPr lang="uk-UA" sz="3800" dirty="0">
              <a:ea typeface="Arial"/>
            </a:endParaRPr>
          </a:p>
        </p:txBody>
      </p:sp>
      <p:graphicFrame>
        <p:nvGraphicFramePr>
          <p:cNvPr id="4" name="Google Shape;185;p28"/>
          <p:cNvGraphicFramePr/>
          <p:nvPr>
            <p:extLst>
              <p:ext uri="{D42A27DB-BD31-4B8C-83A1-F6EECF244321}">
                <p14:modId xmlns:p14="http://schemas.microsoft.com/office/powerpoint/2010/main" val="641795793"/>
              </p:ext>
            </p:extLst>
          </p:nvPr>
        </p:nvGraphicFramePr>
        <p:xfrm>
          <a:off x="457200" y="1428876"/>
          <a:ext cx="8112034" cy="473746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5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Verdana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Canvas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Verdana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SVG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5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Елемент &lt;</a:t>
                      </a:r>
                      <a:r>
                        <a:rPr lang="uk-UA" sz="1600" b="0" i="0" u="none" strike="noStrike" cap="none" noProof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canvas</a:t>
                      </a: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&gt; має всього два атрибути - ширину і висоту.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призначений для створення растрових зображень за допомогою JavaScript.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залежить від розширення
немає підтримки для обробників подій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погані можливості візуалізації тексту, під час візуалізації зображення буде масштабуватися відповідно до його розміру та орієнтації. Це може призвести до того, що зображення виглядати спотвореним.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ви можете зберегти отримане зображення як </a:t>
                      </a:r>
                      <a:r>
                        <a:rPr lang="uk-UA" sz="1600" b="1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.png </a:t>
                      </a: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або </a:t>
                      </a:r>
                      <a:r>
                        <a:rPr lang="uk-UA" sz="1600" b="1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.jpg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добре підходить для ігор з інтенсивною графікою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SVG має як звичайні атрибути, так і атрибути перегляду.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дозволяє створювати векторну графіку
незалежне розширення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підтримка обробника подій
найкраще підходить для додатків з великими площами рендеринга (Google Maps)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повільний рендеринг (все, що використовує DOM, буде повільним) - оскільки кількість об'єктів на екрані збільшується, продуктивність SVG зменшується, оскільки об'єкти поступово додаються до моделі DOM,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Verdana"/>
                        <a:buChar char="•"/>
                      </a:pPr>
                      <a:r>
                        <a:rPr lang="uk-UA" sz="1600" b="0" i="0" u="none" strike="noStrike" cap="non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Verdana"/>
                          <a:cs typeface="Times New Roman" panose="02020603050405020304" pitchFamily="18" charset="0"/>
                          <a:sym typeface="Verdana"/>
                        </a:rPr>
                        <a:t>не підходить для ігрових додатків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24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Відмінності між SVG та </a:t>
            </a:r>
            <a:r>
              <a:rPr lang="uk-UA" sz="3800" dirty="0" err="1">
                <a:ea typeface="Arial"/>
              </a:rPr>
              <a:t>Canvas</a:t>
            </a:r>
            <a:endParaRPr lang="uk-UA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Добре підходить для створення статичних зображень, якісних складних векторних документів (наприклад креслень, схем) інтерактивних графіків. Але слід мати на увазі, що 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зі збільшенням кількості об'єктів швидкість рендеринга буде значно знижена.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 елемента </a:t>
            </a:r>
            <a:r>
              <a:rPr lang="uk-UA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дозволяє швидко малювати зображення на екрані, саме тому ця технологія добре підходить для відображення складних сцен і анімації 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режимі реального часу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 бути використаний для створення різних візуальних ефектів і складних 3D-сцен. Але при використанні цієї технології достатньо складно зробити зображення або графік інтерактивним..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намальоване в </a:t>
            </a:r>
            <a:r>
              <a:rPr lang="uk-UA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 просто купа пікселів, які не можна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важати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або інтерпретувати за допомогою допоміжних технологій або ботів пошукових систем. Це ще одна сфера, де краще впорається 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SVG це просто XML файл, який може бути прочитаний як людьми, так і машинами.</a:t>
            </a:r>
          </a:p>
        </p:txBody>
      </p:sp>
    </p:spTree>
    <p:extLst>
      <p:ext uri="{BB962C8B-B14F-4D97-AF65-F5344CB8AC3E}">
        <p14:creationId xmlns:p14="http://schemas.microsoft.com/office/powerpoint/2010/main" val="176814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2246" y="2790823"/>
            <a:ext cx="81631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Media Elements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1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New Media Elements</a:t>
            </a:r>
            <a:endParaRPr lang="ru-RU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Defines sound content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Defines a video or movie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Defines multiple media resources for &lt;video&gt; and &lt;audio&gt;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Defines a container for an external application or interactive content (a plug-in)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Defines text tracks for &lt;video&gt; and &lt;audio&gt;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94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Елемент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HTML &lt;video&gt;</a:t>
            </a:r>
            <a:endParaRPr lang="ru-RU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HTML5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відео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відтворювати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плагіна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flash).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HTML5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&lt;video&gt;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спосіб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вбудовування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відео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веб-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Шлях до файлу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вказується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вкладений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тег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&lt;source&gt;.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&lt;source&gt;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вказати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відеофайли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браузер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вибрати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Браузер буде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вперше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визнаний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їм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</a:p>
          <a:p>
            <a:pPr algn="just"/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&lt;video width="320" height="240" controls&gt;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&lt;source src="movie.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mp4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type="video/mp4"&gt;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&lt;source src="movie.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type="video/ogg"&gt;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browser does not support the video tag.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263218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uk-UA" sz="4400" b="0" i="0" u="none" strike="noStrike" cap="none">
                <a:solidFill>
                  <a:schemeClr val="dk2"/>
                </a:solidFill>
                <a:ea typeface="Arial"/>
                <a:sym typeface="Arial"/>
              </a:rPr>
              <a:t>Зміст</a:t>
            </a:r>
            <a:endParaRPr lang="uk-UA" sz="4400"/>
          </a:p>
        </p:txBody>
      </p:sp>
      <p:sp>
        <p:nvSpPr>
          <p:cNvPr id="2" name="Прямоугольник 1"/>
          <p:cNvSpPr/>
          <p:nvPr/>
        </p:nvSpPr>
        <p:spPr>
          <a:xfrm>
            <a:off x="457200" y="1408670"/>
            <a:ext cx="8130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SVG. Canvas </a:t>
            </a:r>
          </a:p>
          <a:p>
            <a:r>
              <a:rPr lang="uk-UA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Media Elements</a:t>
            </a:r>
          </a:p>
          <a:p>
            <a:r>
              <a:rPr lang="uk-UA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848206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&lt;video&gt;, атрибути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8085" y="1395089"/>
            <a:ext cx="80336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autoplay - 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відео починає відтворюватися автоматично після завантаження сторінки.</a:t>
            </a:r>
          </a:p>
          <a:p>
            <a:pPr algn="just"/>
            <a:r>
              <a:rPr lang="uk-U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додає панель керування до відео.</a:t>
            </a:r>
          </a:p>
          <a:p>
            <a:pPr algn="just"/>
            <a:r>
              <a:rPr lang="uk-U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встановлює висоту області для відтворення відео.</a:t>
            </a:r>
          </a:p>
          <a:p>
            <a:pPr algn="just"/>
            <a:r>
              <a:rPr lang="uk-UA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повторює відтворення відео з самого початку після його завершення.</a:t>
            </a:r>
          </a:p>
          <a:p>
            <a:pPr algn="just"/>
            <a:r>
              <a:rPr lang="uk-UA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poster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Визначає адресу зображення, яке буде відображатися поки відео не доступно або не відтворюється.</a:t>
            </a:r>
          </a:p>
          <a:p>
            <a:pPr algn="just"/>
            <a:r>
              <a:rPr lang="uk-UA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preload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використовується для завантаження відео разом із завантаженням веб-сторінки.</a:t>
            </a:r>
          </a:p>
          <a:p>
            <a:pPr algn="just"/>
            <a:r>
              <a:rPr lang="uk-U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визначає шлях до відтворюваного відео.</a:t>
            </a:r>
          </a:p>
          <a:p>
            <a:pPr algn="just"/>
            <a:r>
              <a:rPr lang="uk-U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uk-U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встановлює ширину області для відтворення відео.</a:t>
            </a:r>
          </a:p>
        </p:txBody>
      </p:sp>
    </p:spTree>
    <p:extLst>
      <p:ext uri="{BB962C8B-B14F-4D97-AF65-F5344CB8AC3E}">
        <p14:creationId xmlns:p14="http://schemas.microsoft.com/office/powerpoint/2010/main" val="290412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uk-UA" sz="3800" dirty="0">
                <a:ea typeface="Arial"/>
              </a:rPr>
              <a:t>Елемент HTML &lt;video&gt;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додає елементи керування відео - відтворення, паузу та гучність.
</a:t>
            </a:r>
          </a:p>
          <a:p>
            <a:pPr algn="just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Краще завжди включати атрибути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Якщо висоту та ширину не встановлено, сторінка може блимати під час завантаження відео.</a:t>
            </a:r>
          </a:p>
          <a:p>
            <a:pPr algn="just"/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 між тегами &lt;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і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&lt;/video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будуть відображатися тільки в браузерах,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підтримуватимуть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&lt;video&gt;.</a:t>
            </a:r>
          </a:p>
          <a:p>
            <a:pPr algn="just"/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Щоб автоматично запустити відео, скористайтеся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атритутом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autoplay.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autoplay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працює на мобільних пристроях, таких як iPad та iPhone.</a:t>
            </a:r>
          </a:p>
        </p:txBody>
      </p:sp>
    </p:spTree>
    <p:extLst>
      <p:ext uri="{BB962C8B-B14F-4D97-AF65-F5344CB8AC3E}">
        <p14:creationId xmlns:p14="http://schemas.microsoft.com/office/powerpoint/2010/main" val="2836616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Елемент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HTML &lt;video&gt;</a:t>
            </a:r>
            <a:endParaRPr lang="ru-RU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HTML5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підтримуються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відео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MP4,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&lt;video width="400" height="300" controls="controls"&gt;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&lt;source src="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волны.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mp4" type='video/mp4; codecs="avc1.42E01E, mp4a.40.2"'&gt;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&lt;/video&gt;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74" y="2914280"/>
            <a:ext cx="4456244" cy="31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0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lang="uk-UA" dirty="0"/>
              <a:t>Т</a:t>
            </a:r>
            <a:r>
              <a:rPr lang="uk-UA" spc="-5" dirty="0"/>
              <a:t>е</a:t>
            </a:r>
            <a:r>
              <a:rPr lang="uk-UA" dirty="0"/>
              <a:t>г </a:t>
            </a:r>
            <a:r>
              <a:rPr lang="uk-UA" spc="-5" dirty="0"/>
              <a:t>&lt;s</a:t>
            </a:r>
            <a:r>
              <a:rPr lang="uk-UA" dirty="0"/>
              <a:t>ou</a:t>
            </a:r>
            <a:r>
              <a:rPr lang="uk-UA" spc="5" dirty="0"/>
              <a:t>r</a:t>
            </a:r>
            <a:r>
              <a:rPr lang="uk-UA" spc="-5" dirty="0"/>
              <a:t>ce&gt;, атрибути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799" y="1524000"/>
            <a:ext cx="7859181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lang="uk-UA" sz="2400" spc="-5" dirty="0">
                <a:latin typeface="Times New Roman"/>
                <a:cs typeface="Times New Roman"/>
              </a:rPr>
              <a:t>Тег &lt;</a:t>
            </a:r>
            <a:r>
              <a:rPr lang="uk-UA" sz="2400" b="1" spc="-5" dirty="0">
                <a:latin typeface="Times New Roman"/>
                <a:cs typeface="Times New Roman"/>
              </a:rPr>
              <a:t>source</a:t>
            </a:r>
            <a:r>
              <a:rPr lang="uk-UA" sz="2400" spc="-5" dirty="0">
                <a:latin typeface="Times New Roman"/>
                <a:cs typeface="Times New Roman"/>
              </a:rPr>
              <a:t>&gt; вставляє аудіо- або відеофайлу для тегів</a:t>
            </a:r>
            <a:r>
              <a:rPr lang="uk-UA" sz="2400" spc="5" dirty="0">
                <a:latin typeface="Times New Roman"/>
                <a:cs typeface="Times New Roman"/>
              </a:rPr>
              <a:t> </a:t>
            </a:r>
            <a:r>
              <a:rPr lang="uk-UA" sz="2400" dirty="0">
                <a:latin typeface="Times New Roman"/>
                <a:cs typeface="Times New Roman"/>
              </a:rPr>
              <a:t>&lt;</a:t>
            </a:r>
            <a:r>
              <a:rPr lang="uk-UA" sz="2400" b="1" dirty="0">
                <a:latin typeface="Times New Roman"/>
                <a:cs typeface="Times New Roman"/>
              </a:rPr>
              <a:t>audio</a:t>
            </a:r>
            <a:r>
              <a:rPr lang="uk-UA" sz="2400" dirty="0">
                <a:latin typeface="Times New Roman"/>
                <a:cs typeface="Times New Roman"/>
              </a:rPr>
              <a:t>&gt;</a:t>
            </a:r>
            <a:r>
              <a:rPr lang="uk-UA" sz="2400" spc="-25" dirty="0">
                <a:latin typeface="Times New Roman"/>
                <a:cs typeface="Times New Roman"/>
              </a:rPr>
              <a:t> </a:t>
            </a:r>
            <a:r>
              <a:rPr lang="uk-UA" sz="2400" dirty="0">
                <a:latin typeface="Times New Roman"/>
                <a:cs typeface="Times New Roman"/>
              </a:rPr>
              <a:t>и &lt;</a:t>
            </a:r>
            <a:r>
              <a:rPr lang="uk-UA" sz="2400" b="1" dirty="0">
                <a:latin typeface="Times New Roman"/>
                <a:cs typeface="Times New Roman"/>
              </a:rPr>
              <a:t>video</a:t>
            </a:r>
            <a:r>
              <a:rPr lang="uk-UA" sz="2400" dirty="0">
                <a:latin typeface="Times New Roman"/>
                <a:cs typeface="Times New Roman"/>
              </a:rPr>
              <a:t>&gt;.</a:t>
            </a:r>
            <a:r>
              <a:rPr lang="uk-UA" sz="2400" spc="-25" dirty="0">
                <a:latin typeface="Times New Roman"/>
                <a:cs typeface="Times New Roman"/>
              </a:rPr>
              <a:t> </a:t>
            </a:r>
            <a:r>
              <a:rPr lang="uk-UA" sz="2400" spc="-5" dirty="0">
                <a:latin typeface="Times New Roman"/>
                <a:cs typeface="Times New Roman"/>
              </a:rPr>
              <a:t>Загалом такі файли називаються медіафайлами.</a:t>
            </a:r>
            <a:endParaRPr lang="uk-UA"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endParaRPr lang="uk-UA" sz="2400" dirty="0">
              <a:latin typeface="Times New Roman"/>
              <a:cs typeface="Times New Roman"/>
            </a:endParaRPr>
          </a:p>
          <a:p>
            <a:pPr marL="12700" algn="just"/>
            <a:r>
              <a:rPr lang="uk-UA" sz="2400" dirty="0">
                <a:latin typeface="Times New Roman"/>
                <a:cs typeface="Times New Roman"/>
              </a:rPr>
              <a:t>Закриття тега - не обов'язково.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7272"/>
              </p:ext>
            </p:extLst>
          </p:nvPr>
        </p:nvGraphicFramePr>
        <p:xfrm>
          <a:off x="685799" y="3685063"/>
          <a:ext cx="7731370" cy="1866900"/>
        </p:xfrm>
        <a:graphic>
          <a:graphicData uri="http://schemas.openxmlformats.org/drawingml/2006/table">
            <a:tbl>
              <a:tblPr firstRow="1" bandRow="1"/>
              <a:tblGrid>
                <a:gridCol w="2491238">
                  <a:extLst>
                    <a:ext uri="{9D8B030D-6E8A-4147-A177-3AD203B41FA5}">
                      <a16:colId xmlns:a16="http://schemas.microsoft.com/office/drawing/2014/main" val="3718597087"/>
                    </a:ext>
                  </a:extLst>
                </a:gridCol>
                <a:gridCol w="5240132">
                  <a:extLst>
                    <a:ext uri="{9D8B030D-6E8A-4147-A177-3AD203B41FA5}">
                      <a16:colId xmlns:a16="http://schemas.microsoft.com/office/drawing/2014/main" val="2930410117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b="1" spc="-4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uk-UA" sz="2400" b="1" spc="-20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uk-UA" sz="2400" b="1" spc="-10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</a:t>
                      </a:r>
                      <a:r>
                        <a:rPr lang="uk-UA" sz="2400" b="1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uk-UA" sz="2400" b="1" spc="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uk-UA" sz="2400" b="1" spc="-1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</a:t>
                      </a:r>
                      <a:r>
                        <a:rPr lang="uk-UA" sz="2400" b="1" spc="-20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b="1" spc="-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  <a:r>
                        <a:rPr lang="uk-UA" sz="2400" b="1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</a:t>
                      </a:r>
                      <a:r>
                        <a:rPr lang="uk-UA" sz="2400" b="1" spc="-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uk-UA" sz="2400" b="1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</a:t>
                      </a:r>
                      <a:r>
                        <a:rPr lang="uk-UA" sz="2400" b="1" spc="-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uk-UA" sz="2400" b="1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ння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363029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u="heavy" spc="-10" noProof="0" dirty="0" err="1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m</a:t>
                      </a:r>
                      <a:r>
                        <a:rPr lang="uk-UA" sz="2400" u="heavy" spc="-5" noProof="0" dirty="0" err="1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ed</a:t>
                      </a:r>
                      <a:r>
                        <a:rPr lang="uk-UA" sz="2400" u="heavy" noProof="0" dirty="0" err="1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ia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spc="-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Визначає пристрій, для якого буде відтворюватися файл.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96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u="heavy" spc="5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s</a:t>
                      </a:r>
                      <a:r>
                        <a:rPr lang="uk-UA" sz="2400" u="heavy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rc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spc="-5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Адреса файлу.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51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u="heavy" spc="5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t</a:t>
                      </a:r>
                      <a:r>
                        <a:rPr lang="uk-UA" sz="2400" u="heavy" spc="-20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y</a:t>
                      </a:r>
                      <a:r>
                        <a:rPr lang="uk-UA" sz="2400" u="heavy" spc="-5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p</a:t>
                      </a:r>
                      <a:r>
                        <a:rPr lang="uk-UA" sz="2400" u="heavy" noProof="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e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spcAft>
                          <a:spcPts val="0"/>
                        </a:spcAft>
                      </a:pPr>
                      <a:r>
                        <a:rPr lang="uk-UA" sz="2400" spc="-10" noProof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MIME</a:t>
                      </a:r>
                      <a:r>
                        <a:rPr lang="uk-UA" sz="2400" spc="-10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-тип мультимедійного джерела</a:t>
                      </a:r>
                      <a:r>
                        <a:rPr lang="uk-UA" sz="2400" noProof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uk-UA" sz="2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327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55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dirty="0"/>
              <a:t>Т</a:t>
            </a:r>
            <a:r>
              <a:rPr spc="-5" dirty="0"/>
              <a:t>е</a:t>
            </a:r>
            <a:r>
              <a:rPr dirty="0"/>
              <a:t>г </a:t>
            </a:r>
            <a:r>
              <a:rPr spc="-5" dirty="0"/>
              <a:t>&lt;</a:t>
            </a:r>
            <a:r>
              <a:rPr spc="-5" dirty="0">
                <a:latin typeface="Times New Roman"/>
                <a:cs typeface="Times New Roman"/>
              </a:rPr>
              <a:t>s</a:t>
            </a:r>
            <a:r>
              <a:rPr dirty="0">
                <a:latin typeface="Times New Roman"/>
                <a:cs typeface="Times New Roman"/>
              </a:rPr>
              <a:t>ou</a:t>
            </a:r>
            <a:r>
              <a:rPr spc="5" dirty="0">
                <a:latin typeface="Times New Roman"/>
                <a:cs typeface="Times New Roman"/>
              </a:rPr>
              <a:t>r</a:t>
            </a:r>
            <a:r>
              <a:rPr spc="-5" dirty="0">
                <a:latin typeface="Times New Roman"/>
                <a:cs typeface="Times New Roman"/>
              </a:rPr>
              <a:t>ce&gt;</a:t>
            </a:r>
            <a:r>
              <a:rPr lang="ru-RU" spc="-5" dirty="0">
                <a:latin typeface="Times New Roman"/>
                <a:cs typeface="Times New Roman"/>
              </a:rPr>
              <a:t>, </a:t>
            </a:r>
            <a:r>
              <a:rPr lang="ru-RU" spc="-5" dirty="0" err="1">
                <a:latin typeface="Times New Roman"/>
                <a:cs typeface="Times New Roman"/>
              </a:rPr>
              <a:t>атрибути</a:t>
            </a:r>
            <a:endParaRPr spc="-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799" y="1524000"/>
            <a:ext cx="7859181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&lt;video width="400" height="300" controls="controls"&gt;</a:t>
            </a:r>
          </a:p>
          <a:p>
            <a:pPr marL="12700"/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 &lt;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source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src="video/</a:t>
            </a:r>
            <a:r>
              <a:rPr lang="en-US" sz="24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duel.ogv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" type='video/ogg; codecs="</a:t>
            </a:r>
            <a:r>
              <a:rPr lang="en-US" sz="24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theora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, vorbis"'&gt;</a:t>
            </a:r>
          </a:p>
          <a:p>
            <a:pPr marL="12700"/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 &lt;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source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src="video/duel.mp4" type='video/mp4; codecs="avc1.42E01E, mp4a.40.2"'&gt;</a:t>
            </a:r>
          </a:p>
          <a:p>
            <a:pPr marL="12700"/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 &lt;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source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src="video/</a:t>
            </a:r>
            <a:r>
              <a:rPr lang="en-US" sz="24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duel.webm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" type='video/</a:t>
            </a:r>
            <a:r>
              <a:rPr lang="en-US" sz="24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webm</a:t>
            </a:r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; codecs="vp8, vorbis"'&gt;</a:t>
            </a:r>
          </a:p>
          <a:p>
            <a:pPr marL="12700"/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 </a:t>
            </a:r>
            <a:r>
              <a:rPr lang="ru-RU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Тег 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video </a:t>
            </a:r>
            <a:r>
              <a:rPr lang="ru-RU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не </a:t>
            </a:r>
            <a:r>
              <a:rPr lang="ru-RU" sz="2400" b="1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підтримується</a:t>
            </a:r>
            <a:r>
              <a:rPr lang="ru-RU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вашим браузером. &lt;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a href="video/duel.mp4"&gt;</a:t>
            </a:r>
            <a:r>
              <a:rPr lang="ru-RU" sz="2400" b="1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Завантажити</a:t>
            </a:r>
            <a:r>
              <a:rPr lang="ru-RU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ru-RU" sz="2400" b="1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відео</a:t>
            </a:r>
            <a:r>
              <a:rPr lang="ru-RU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&lt;/</a:t>
            </a:r>
            <a:r>
              <a:rPr lang="en-US" sz="2400" b="1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a&gt;.</a:t>
            </a:r>
          </a:p>
          <a:p>
            <a:pPr marL="12700"/>
            <a:r>
              <a:rPr lang="en-US" sz="24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&lt;/video&gt;</a:t>
            </a:r>
            <a:endParaRPr sz="2400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624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/>
            <a:r>
              <a:rPr lang="uk-UA" dirty="0"/>
              <a:t>Тег &lt;</a:t>
            </a:r>
            <a:r>
              <a:rPr lang="uk-UA" dirty="0" err="1"/>
              <a:t>track</a:t>
            </a:r>
            <a:r>
              <a:rPr lang="uk-UA" dirty="0"/>
              <a:t>&gt;</a:t>
            </a:r>
            <a:r>
              <a:rPr lang="uk-UA" spc="-5" dirty="0"/>
              <a:t>, атрибути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107" y="1375507"/>
            <a:ext cx="8076057" cy="3262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Тег &lt;</a:t>
            </a:r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track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&gt; дозволяє авторам вказати текстову доріжку для мультимедійних елементів &lt;</a:t>
            </a:r>
            <a:r>
              <a:rPr lang="uk-UA" sz="2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audio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&gt; та &lt;</a:t>
            </a:r>
            <a:r>
              <a:rPr lang="uk-UA" sz="2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video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&gt;. Така композиція зазвичай містить субтитри на різних мовах, коментарі, заголовки і т.д.</a:t>
            </a:r>
          </a:p>
          <a:p>
            <a:pPr marL="12700" algn="just"/>
            <a:endParaRPr lang="uk-UA" sz="2000" spc="-5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12700" algn="just"/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&lt;video&gt;</a:t>
            </a:r>
          </a:p>
          <a:p>
            <a:pPr marL="12700" algn="just"/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 &lt;</a:t>
            </a:r>
            <a:r>
              <a:rPr lang="uk-UA" sz="20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track</a:t>
            </a:r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uk-UA" sz="20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kind</a:t>
            </a:r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| src | </a:t>
            </a:r>
            <a:r>
              <a:rPr lang="uk-UA" sz="20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srclang</a:t>
            </a:r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| </a:t>
            </a:r>
            <a:r>
              <a:rPr lang="uk-UA" sz="20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label</a:t>
            </a:r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 | </a:t>
            </a:r>
            <a:r>
              <a:rPr lang="uk-UA" sz="2000" spc="-5" dirty="0" err="1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default</a:t>
            </a:r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&gt;</a:t>
            </a:r>
          </a:p>
          <a:p>
            <a:pPr marL="12700" algn="just"/>
            <a:r>
              <a:rPr lang="uk-UA" sz="2000" spc="-5" dirty="0">
                <a:solidFill>
                  <a:schemeClr val="accent2">
                    <a:lumMod val="50000"/>
                  </a:schemeClr>
                </a:solidFill>
                <a:latin typeface="Times New Roman"/>
                <a:cs typeface="Times New Roman"/>
              </a:rPr>
              <a:t>&lt;/video&gt;</a:t>
            </a:r>
          </a:p>
          <a:p>
            <a:pPr marL="12700" algn="just"/>
            <a:endParaRPr lang="uk-UA" sz="2200" spc="-5" dirty="0">
              <a:solidFill>
                <a:schemeClr val="accent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12700" algn="just"/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Закриття тега - не потрібно.</a:t>
            </a:r>
          </a:p>
        </p:txBody>
      </p:sp>
    </p:spTree>
    <p:extLst>
      <p:ext uri="{BB962C8B-B14F-4D97-AF65-F5344CB8AC3E}">
        <p14:creationId xmlns:p14="http://schemas.microsoft.com/office/powerpoint/2010/main" val="178250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/>
            <a:r>
              <a:rPr lang="uk-UA" dirty="0"/>
              <a:t>Тег &lt;</a:t>
            </a:r>
            <a:r>
              <a:rPr lang="uk-UA" dirty="0" err="1"/>
              <a:t>track</a:t>
            </a:r>
            <a:r>
              <a:rPr lang="uk-UA" dirty="0"/>
              <a:t>&gt;</a:t>
            </a:r>
            <a:r>
              <a:rPr lang="uk-UA" spc="-5" dirty="0"/>
              <a:t>, атрибути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107" y="1375507"/>
            <a:ext cx="8076057" cy="3724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Атрибути</a:t>
            </a:r>
          </a:p>
          <a:p>
            <a:pPr marL="12700" algn="just"/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kind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- визначає тип доріжки.</a:t>
            </a:r>
          </a:p>
          <a:p>
            <a:pPr marL="12700" algn="just"/>
            <a:r>
              <a:rPr lang="uk-UA" sz="2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src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– шлях до файлу з доріжкою.</a:t>
            </a:r>
          </a:p>
          <a:p>
            <a:pPr marL="12700" algn="just"/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srclang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- мова доріжки</a:t>
            </a:r>
          </a:p>
          <a:p>
            <a:pPr marL="12700" algn="just"/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label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- відображає ім'я доріжки. Якщо цей атрибут не вказано, браузер використовуватиме значення за промовчанням, наприклад «</a:t>
            </a:r>
            <a:r>
              <a:rPr lang="uk-UA" sz="2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untitled1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».</a:t>
            </a:r>
          </a:p>
          <a:p>
            <a:pPr marL="12700" algn="just"/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default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- наявність цього атрибута вказує на те, що ця доріжка є бажаною і повинна бути вибрана за замовчуванням. Тільки </a:t>
            </a:r>
            <a:r>
              <a:rPr lang="uk-UA" sz="2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одна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 доріжка може мати атрибут </a:t>
            </a:r>
            <a:r>
              <a:rPr lang="uk-UA" sz="2200" b="1" spc="-5" dirty="0" err="1">
                <a:solidFill>
                  <a:schemeClr val="tx1"/>
                </a:solidFill>
                <a:latin typeface="Times New Roman"/>
                <a:cs typeface="Times New Roman"/>
              </a:rPr>
              <a:t>default</a:t>
            </a:r>
            <a:r>
              <a:rPr lang="uk-UA" sz="2200" spc="-5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12700" algn="just"/>
            <a:endParaRPr lang="uk-UA" sz="2200" spc="-5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465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/>
            <a:r>
              <a:rPr lang="uk-UA" dirty="0"/>
              <a:t>Значення</a:t>
            </a:r>
            <a:r>
              <a:rPr lang="ru-RU" dirty="0"/>
              <a:t> </a:t>
            </a:r>
            <a:r>
              <a:rPr lang="ru-RU" dirty="0" err="1"/>
              <a:t>атрибутів</a:t>
            </a:r>
            <a:r>
              <a:rPr lang="ru-RU" dirty="0"/>
              <a:t> </a:t>
            </a:r>
            <a:r>
              <a:rPr lang="en-US" dirty="0"/>
              <a:t>kind</a:t>
            </a:r>
            <a:endParaRPr spc="-5" dirty="0">
              <a:latin typeface="Times New Roman"/>
              <a:cs typeface="Times New Roman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4405"/>
              </p:ext>
            </p:extLst>
          </p:nvPr>
        </p:nvGraphicFramePr>
        <p:xfrm>
          <a:off x="445478" y="1393074"/>
          <a:ext cx="8135814" cy="4873692"/>
        </p:xfrm>
        <a:graphic>
          <a:graphicData uri="http://schemas.openxmlformats.org/drawingml/2006/table">
            <a:tbl>
              <a:tblPr firstRow="1" firstCol="1" bandRow="1"/>
              <a:tblGrid>
                <a:gridCol w="1086337">
                  <a:extLst>
                    <a:ext uri="{9D8B030D-6E8A-4147-A177-3AD203B41FA5}">
                      <a16:colId xmlns:a16="http://schemas.microsoft.com/office/drawing/2014/main" val="3727146309"/>
                    </a:ext>
                  </a:extLst>
                </a:gridCol>
                <a:gridCol w="1672493">
                  <a:extLst>
                    <a:ext uri="{9D8B030D-6E8A-4147-A177-3AD203B41FA5}">
                      <a16:colId xmlns:a16="http://schemas.microsoft.com/office/drawing/2014/main" val="1272179031"/>
                    </a:ext>
                  </a:extLst>
                </a:gridCol>
                <a:gridCol w="5376984">
                  <a:extLst>
                    <a:ext uri="{9D8B030D-6E8A-4147-A177-3AD203B41FA5}">
                      <a16:colId xmlns:a16="http://schemas.microsoft.com/office/drawing/2014/main" val="1869270504"/>
                    </a:ext>
                  </a:extLst>
                </a:gridCol>
              </a:tblGrid>
              <a:tr h="4359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400" b="1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Значення</a:t>
                      </a:r>
                      <a:endParaRPr lang="uk-UA" sz="1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400" b="1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Призначення</a:t>
                      </a:r>
                      <a:endParaRPr lang="uk-UA" sz="1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400" b="1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Опис</a:t>
                      </a:r>
                      <a:endParaRPr lang="uk-UA" sz="14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289222"/>
                  </a:ext>
                </a:extLst>
              </a:tr>
              <a:tr h="11575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subtitles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Субтитри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Призначений для дубляжу </a:t>
                      </a: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саундтреку</a:t>
                      </a: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фільму у вигляді тексту мовою оригіналу для глухих людей. Вони також можуть містити переклади на інші мови для тих, хто не знайомий з мовою оригіналу. Текст субтитрів відображається поверх відео.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493540"/>
                  </a:ext>
                </a:extLst>
              </a:tr>
              <a:tr h="11575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captions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Заголовки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Дублювання діалогів, звукових ефектів, музики у вигляді тексту для тих випадків, коли звук недоступний або для глухих користувачів. Відображається поверх відео, в той час як зазначено, що він підходить для слуху людей.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208452"/>
                  </a:ext>
                </a:extLst>
              </a:tr>
              <a:tr h="6163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descriptions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Опис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Звуковий опис того, що відбувається у відео для тих випадків, коли зображення недоступне або для незрячих людей.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07356"/>
                  </a:ext>
                </a:extLst>
              </a:tr>
              <a:tr h="6163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chapters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Розділи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Назви використаних розділів для швидкої навігації по відео або аудіо. Відображається як список.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409243"/>
                  </a:ext>
                </a:extLst>
              </a:tr>
              <a:tr h="4359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metadata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Метадані
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Призначений для використання </a:t>
                      </a:r>
                      <a:r>
                        <a:rPr lang="uk-UA" sz="1600" noProof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скриптами</a:t>
                      </a:r>
                      <a:r>
                        <a:rPr lang="uk-UA" sz="1600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і не відображається в браузері.</a:t>
                      </a:r>
                      <a:endParaRPr lang="uk-UA" sz="16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82" marR="37582" marT="37582" marB="37582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19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362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" y="362634"/>
            <a:ext cx="801528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/>
            <a:r>
              <a:rPr lang="ru-RU" dirty="0"/>
              <a:t>Приклад</a:t>
            </a:r>
            <a:endParaRPr spc="-5" dirty="0">
              <a:latin typeface="Times New Roman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0645" y="1423130"/>
            <a:ext cx="80537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&lt;video width="500" height="400" controls&gt; &lt;source src="video/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jane.ogv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type=‘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video/ogg; codecs="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vorbis"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'&gt; 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&lt;source src="video/jane.mp4" type='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video/mp4; codecs="avc1.42E01E, mp4a.40.2"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'&gt; &lt;source src="video/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jane.webm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type='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codecs="vp8, vorbis"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'&gt; &lt;track kind="subtitles" src="video/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jane.en.srt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srclang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label="English"&gt; &lt;track kind="subtitles" src="video/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jane.ua.srt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srclang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label="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Український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 &lt;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 kind="subtitles" src="video/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jane.ru.srt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srclang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label="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Русский"&gt; 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Тег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поддерживается вашим браузером. 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video&gt;</a:t>
            </a:r>
            <a:endParaRPr lang="ru-RU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8215" y="4155516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WEBVTT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00:00.360 --&gt; 00:01.240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Soldier Jane.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00:01.240 --&gt; 00:02.240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Rescue from radiation.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00:02.240 --&gt; 00:04.000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Watermelon is better defense.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9077" y="3847739"/>
            <a:ext cx="4318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Зміст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файла jane.en.wtt в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субтитрів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WebVTT</a:t>
            </a:r>
            <a:endParaRPr lang="ru-R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03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Елемент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HTML </a:t>
            </a:r>
            <a:r>
              <a:rPr lang="en-US" sz="3800" dirty="0">
                <a:solidFill>
                  <a:schemeClr val="bg1"/>
                </a:solidFill>
                <a:ea typeface="Arial"/>
              </a:rPr>
              <a:t>Audio</a:t>
            </a:r>
            <a:endParaRPr lang="ru-RU" sz="3800" dirty="0">
              <a:solidFill>
                <a:schemeClr val="bg1"/>
              </a:solidFill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HTML5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аудіофайли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відтворювати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плагіна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
</a:t>
            </a: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HTML5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&lt;audio&gt;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спосіб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вбудовування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звуку на веб-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&lt;audio controls&gt;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&lt;source src="horse.ogg" type="audio/ogg"&gt;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&lt;source src="horse.mp3" type="audio/mpeg"&gt;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browser does not support the audio element.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&lt;/audio&gt;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4918441"/>
            <a:ext cx="3343275" cy="1038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0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61703" y="2374174"/>
            <a:ext cx="7924800" cy="1969226"/>
          </a:xfrm>
        </p:spPr>
        <p:txBody>
          <a:bodyPr/>
          <a:lstStyle/>
          <a:p>
            <a:pPr algn="ctr"/>
            <a:r>
              <a:rPr lang="en-US" sz="4400" dirty="0"/>
              <a:t>SVG</a:t>
            </a:r>
            <a:r>
              <a:rPr lang="ru-RU" sz="4400" dirty="0"/>
              <a:t>. </a:t>
            </a:r>
            <a:r>
              <a:rPr lang="en-US" sz="4400" dirty="0"/>
              <a:t>Canvas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0738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sz="3800" dirty="0" err="1">
                <a:ea typeface="Arial"/>
              </a:rPr>
              <a:t>Елемент</a:t>
            </a:r>
            <a:r>
              <a:rPr lang="ru-RU" sz="3800" dirty="0">
                <a:ea typeface="Arial"/>
              </a:rPr>
              <a:t> </a:t>
            </a:r>
            <a:r>
              <a:rPr lang="en-US" sz="3800" dirty="0">
                <a:ea typeface="Arial"/>
              </a:rPr>
              <a:t>HTML Audio</a:t>
            </a:r>
            <a:endParaRPr lang="ru-RU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звуком,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пауза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гучність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&lt;source&gt;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вказати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аудіофайли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браузер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вибрати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Браузер буде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перший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розпізнаний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тегами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&lt;audio&gt;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&lt;/audio&gt;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з'явиться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браузерах,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підтримують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&lt;audio&gt;.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підтримуваних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аудіо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MP3, WAV та OGG.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2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HTML</a:t>
            </a:r>
            <a:r>
              <a:rPr lang="ru-RU" sz="3800" dirty="0">
                <a:ea typeface="Arial"/>
              </a:rPr>
              <a:t>5</a:t>
            </a:r>
            <a:r>
              <a:rPr lang="en-US" sz="3800" dirty="0">
                <a:ea typeface="Arial"/>
              </a:rPr>
              <a:t> Audio and Video DOM </a:t>
            </a:r>
            <a:r>
              <a:rPr lang="ru-RU" sz="3800" dirty="0" err="1">
                <a:ea typeface="Arial"/>
              </a:rPr>
              <a:t>методи</a:t>
            </a:r>
            <a:endParaRPr lang="ru-RU" sz="3800" dirty="0">
              <a:ea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5015" y="1329346"/>
            <a:ext cx="81631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HTML5 DOM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&lt;audio&gt;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&lt;video&gt;.  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2955"/>
              </p:ext>
            </p:extLst>
          </p:nvPr>
        </p:nvGraphicFramePr>
        <p:xfrm>
          <a:off x="601784" y="2288935"/>
          <a:ext cx="7862278" cy="2808492"/>
        </p:xfrm>
        <a:graphic>
          <a:graphicData uri="http://schemas.openxmlformats.org/drawingml/2006/table">
            <a:tbl>
              <a:tblPr/>
              <a:tblGrid>
                <a:gridCol w="2288776">
                  <a:extLst>
                    <a:ext uri="{9D8B030D-6E8A-4147-A177-3AD203B41FA5}">
                      <a16:colId xmlns:a16="http://schemas.microsoft.com/office/drawing/2014/main" val="1702614023"/>
                    </a:ext>
                  </a:extLst>
                </a:gridCol>
                <a:gridCol w="5573502">
                  <a:extLst>
                    <a:ext uri="{9D8B030D-6E8A-4147-A177-3AD203B41FA5}">
                      <a16:colId xmlns:a16="http://schemas.microsoft.com/office/drawing/2014/main" val="2929373781"/>
                    </a:ext>
                  </a:extLst>
                </a:gridCol>
              </a:tblGrid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74038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addTextTrack()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Adds a new text track to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0953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canPlayType()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Checks if the browser can play the specified audio/video type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0455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load()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Re-loads the audio/video element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4266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play()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Starts playing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305693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pause()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Pauses the currently playing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42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512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HTML</a:t>
            </a:r>
            <a:r>
              <a:rPr lang="ru-RU" sz="3800" dirty="0">
                <a:ea typeface="Arial"/>
              </a:rPr>
              <a:t>5</a:t>
            </a:r>
            <a:r>
              <a:rPr lang="en-US" sz="3800" dirty="0">
                <a:ea typeface="Arial"/>
              </a:rPr>
              <a:t> Audio and Video DOM</a:t>
            </a:r>
            <a:r>
              <a:rPr lang="uk-UA" sz="3800" dirty="0">
                <a:ea typeface="Arial"/>
              </a:rPr>
              <a:t> властивості</a:t>
            </a:r>
            <a:endParaRPr lang="ru-RU" sz="3800" dirty="0">
              <a:ea typeface="Arial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82359"/>
              </p:ext>
            </p:extLst>
          </p:nvPr>
        </p:nvGraphicFramePr>
        <p:xfrm>
          <a:off x="465016" y="2037546"/>
          <a:ext cx="8163170" cy="4135068"/>
        </p:xfrm>
        <a:graphic>
          <a:graphicData uri="http://schemas.openxmlformats.org/drawingml/2006/table">
            <a:tbl>
              <a:tblPr/>
              <a:tblGrid>
                <a:gridCol w="1598246">
                  <a:extLst>
                    <a:ext uri="{9D8B030D-6E8A-4147-A177-3AD203B41FA5}">
                      <a16:colId xmlns:a16="http://schemas.microsoft.com/office/drawing/2014/main" val="1593862202"/>
                    </a:ext>
                  </a:extLst>
                </a:gridCol>
                <a:gridCol w="6564924">
                  <a:extLst>
                    <a:ext uri="{9D8B030D-6E8A-4147-A177-3AD203B41FA5}">
                      <a16:colId xmlns:a16="http://schemas.microsoft.com/office/drawing/2014/main" val="491922029"/>
                    </a:ext>
                  </a:extLst>
                </a:gridCol>
              </a:tblGrid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Property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19318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3"/>
                        </a:rPr>
                        <a:t>audioTracks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an AudioTrackList object representing available audio tracks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62104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4"/>
                        </a:rPr>
                        <a:t>autoplay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whether the audio/video should start playing as soon as it is loaded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285291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5"/>
                        </a:rPr>
                        <a:t>buffered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a TimeRanges object representing the buffered parts of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727587"/>
                  </a:ext>
                </a:extLst>
              </a:tr>
              <a:tr h="2901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6"/>
                        </a:rPr>
                        <a:t>controller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 MediaController object representing the current media controller of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008827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7"/>
                        </a:rPr>
                        <a:t>controls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whether the audio/video should display controls (like play/pause etc.)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48023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crossOrigin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the CORS settings of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73469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8"/>
                        </a:rPr>
                        <a:t>currentSrc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 URL of the current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235062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9"/>
                        </a:rPr>
                        <a:t>currentTime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the current playback position in the audio/video (in seconds)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28531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10"/>
                        </a:rPr>
                        <a:t>defaultMuted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whether the audio/video should be muted by default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430962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11"/>
                        </a:rPr>
                        <a:t>defaultPlaybackRate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Sets or returns the default speed of the audio/video playback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79824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12"/>
                        </a:rPr>
                        <a:t>duration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the length of the current audio/video (in seconds)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21706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13"/>
                        </a:rPr>
                        <a:t>ended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whether the playback of the audio/video has ended or not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7731"/>
                  </a:ext>
                </a:extLst>
              </a:tr>
              <a:tr h="2786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hlinkClick r:id="rId14"/>
                        </a:rPr>
                        <a:t>error</a:t>
                      </a:r>
                      <a:endParaRPr lang="en-US" sz="1200" dirty="0">
                        <a:effectLst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Returns a MediaError object representing the error state of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6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0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HTML</a:t>
            </a:r>
            <a:r>
              <a:rPr lang="ru-RU" sz="3800" dirty="0">
                <a:ea typeface="Arial"/>
              </a:rPr>
              <a:t>5</a:t>
            </a:r>
            <a:r>
              <a:rPr lang="en-US" sz="3800" dirty="0">
                <a:ea typeface="Arial"/>
              </a:rPr>
              <a:t> Audio and Video DOM </a:t>
            </a:r>
            <a:r>
              <a:rPr lang="ru-RU" sz="3800" dirty="0" err="1">
                <a:ea typeface="Arial"/>
              </a:rPr>
              <a:t>події</a:t>
            </a:r>
            <a:endParaRPr lang="ru-RU" sz="3800" dirty="0">
              <a:ea typeface="Arial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83056"/>
              </p:ext>
            </p:extLst>
          </p:nvPr>
        </p:nvGraphicFramePr>
        <p:xfrm>
          <a:off x="492369" y="1359723"/>
          <a:ext cx="8088923" cy="4876026"/>
        </p:xfrm>
        <a:graphic>
          <a:graphicData uri="http://schemas.openxmlformats.org/drawingml/2006/table">
            <a:tbl>
              <a:tblPr/>
              <a:tblGrid>
                <a:gridCol w="2015712">
                  <a:extLst>
                    <a:ext uri="{9D8B030D-6E8A-4147-A177-3AD203B41FA5}">
                      <a16:colId xmlns:a16="http://schemas.microsoft.com/office/drawing/2014/main" val="1980571352"/>
                    </a:ext>
                  </a:extLst>
                </a:gridCol>
                <a:gridCol w="6073211">
                  <a:extLst>
                    <a:ext uri="{9D8B030D-6E8A-4147-A177-3AD203B41FA5}">
                      <a16:colId xmlns:a16="http://schemas.microsoft.com/office/drawing/2014/main" val="1553971456"/>
                    </a:ext>
                  </a:extLst>
                </a:gridCol>
              </a:tblGrid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5898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abort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loading of an audio/video is aborted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16520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canplay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can start playing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6781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canplaythrough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can play through the audio/video without stopping for buffering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423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durationchange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duration of the audio/video is changed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2189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emptied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current playlist is empty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49736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ended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current playlist is ended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3046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error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an error occurred during the loading of an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0920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loadeddata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has loaded the current frame of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28714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loadedmetadata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has loaded meta data for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77527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loadstart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starts looking for the audio/video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407144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pause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audio/video has been paused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8201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/>
                        </a:rPr>
                        <a:t>play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audio/video has been started or is no longer paused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97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520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sz="3800" dirty="0">
                <a:ea typeface="Arial"/>
              </a:rPr>
              <a:t>HTML</a:t>
            </a:r>
            <a:r>
              <a:rPr lang="ru-RU" sz="3800" dirty="0">
                <a:ea typeface="Arial"/>
              </a:rPr>
              <a:t>5</a:t>
            </a:r>
            <a:r>
              <a:rPr lang="en-US" sz="3800" dirty="0">
                <a:ea typeface="Arial"/>
              </a:rPr>
              <a:t> Audio and Video DOM </a:t>
            </a:r>
            <a:r>
              <a:rPr lang="ru-RU" sz="3800" dirty="0" err="1">
                <a:ea typeface="Arial"/>
              </a:rPr>
              <a:t>події</a:t>
            </a:r>
            <a:endParaRPr lang="ru-RU" sz="3800" dirty="0">
              <a:ea typeface="Arial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2042"/>
              </p:ext>
            </p:extLst>
          </p:nvPr>
        </p:nvGraphicFramePr>
        <p:xfrm>
          <a:off x="492369" y="1359723"/>
          <a:ext cx="8088923" cy="4745442"/>
        </p:xfrm>
        <a:graphic>
          <a:graphicData uri="http://schemas.openxmlformats.org/drawingml/2006/table">
            <a:tbl>
              <a:tblPr/>
              <a:tblGrid>
                <a:gridCol w="1398954">
                  <a:extLst>
                    <a:ext uri="{9D8B030D-6E8A-4147-A177-3AD203B41FA5}">
                      <a16:colId xmlns:a16="http://schemas.microsoft.com/office/drawing/2014/main" val="1980571352"/>
                    </a:ext>
                  </a:extLst>
                </a:gridCol>
                <a:gridCol w="6689969">
                  <a:extLst>
                    <a:ext uri="{9D8B030D-6E8A-4147-A177-3AD203B41FA5}">
                      <a16:colId xmlns:a16="http://schemas.microsoft.com/office/drawing/2014/main" val="1553971456"/>
                    </a:ext>
                  </a:extLst>
                </a:gridCol>
              </a:tblGrid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85898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playing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audio/video is playing after having been paused or stopped for buffering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16520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progress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is downloading the audio/video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6781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ratechange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playing speed of the audio/video is changed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423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seeked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user is finished moving/skipping to a new position in the audio/video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21891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seeking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user starts moving/skipping to a new position in the audio/video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49736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stalled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is trying to get media data, but data is not available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3046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suspend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is intentionally not getting media data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0920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timeupdate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current playback position has changed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328714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volumechange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volume has been changed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77527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waiting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video stops because it needs to buffer the next frame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407144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playing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audio/video is playing after having been paused or stopped for buffering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8201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progress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Fires when the browser is downloading the audio/video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97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453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478859" y="2964765"/>
            <a:ext cx="8155578" cy="81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algn="ctr">
              <a:spcBef>
                <a:spcPts val="0"/>
              </a:spcBef>
            </a:pPr>
            <a:r>
              <a:rPr lang="en-US" sz="4400" dirty="0">
                <a:ea typeface="Arial"/>
              </a:rPr>
              <a:t>Drag and Drop</a:t>
            </a:r>
            <a:endParaRPr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03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95262" y="228600"/>
            <a:ext cx="80152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uk-UA" sz="4200" b="0" i="0" u="none" strike="noStrike" cap="none" dirty="0" err="1">
                <a:solidFill>
                  <a:schemeClr val="dk2"/>
                </a:solidFill>
                <a:ea typeface="Arial"/>
                <a:sym typeface="Arial"/>
              </a:rPr>
              <a:t>Drag</a:t>
            </a:r>
            <a:r>
              <a:rPr lang="uk-UA" sz="4200" b="0" i="0" u="none" strike="noStrike" cap="none" dirty="0">
                <a:solidFill>
                  <a:schemeClr val="dk2"/>
                </a:solidFill>
                <a:ea typeface="Arial"/>
                <a:sym typeface="Arial"/>
              </a:rPr>
              <a:t> </a:t>
            </a:r>
            <a:r>
              <a:rPr lang="uk-UA" sz="4200" b="0" i="0" u="none" strike="noStrike" cap="none" dirty="0" err="1">
                <a:solidFill>
                  <a:schemeClr val="dk2"/>
                </a:solidFill>
                <a:ea typeface="Arial"/>
                <a:sym typeface="Arial"/>
              </a:rPr>
              <a:t>and</a:t>
            </a:r>
            <a:r>
              <a:rPr lang="uk-UA" sz="4200" b="0" i="0" u="none" strike="noStrike" cap="none" dirty="0">
                <a:solidFill>
                  <a:schemeClr val="dk2"/>
                </a:solidFill>
                <a:ea typeface="Arial"/>
                <a:sym typeface="Arial"/>
              </a:rPr>
              <a:t> </a:t>
            </a:r>
            <a:r>
              <a:rPr lang="uk-UA" sz="4200" b="0" i="0" u="none" strike="noStrike" cap="none" dirty="0" err="1">
                <a:solidFill>
                  <a:schemeClr val="dk2"/>
                </a:solidFill>
                <a:ea typeface="Arial"/>
                <a:sym typeface="Arial"/>
              </a:rPr>
              <a:t>Drop</a:t>
            </a:r>
            <a:endParaRPr lang="uk-UA"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439782" y="1417319"/>
            <a:ext cx="8155578" cy="474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algn="just">
              <a:spcBef>
                <a:spcPts val="0"/>
              </a:spcBef>
            </a:pPr>
            <a:r>
              <a:rPr lang="uk-UA" sz="2000" dirty="0">
                <a:ea typeface="Arial"/>
              </a:rPr>
              <a:t>Перетягування є дуже поширеною функцією. Це коли ви "захоплюєте" об'єкт і перетягуєте його в інше місце.
У HTML5 перетягування є частиною стандарту: </a:t>
            </a:r>
            <a:r>
              <a:rPr lang="uk-UA" sz="2000" b="1" dirty="0">
                <a:ea typeface="Arial"/>
              </a:rPr>
              <a:t>будь-який елемент можна перетягувати.</a:t>
            </a:r>
          </a:p>
          <a:p>
            <a:pPr marL="0" lvl="0" algn="just">
              <a:spcBef>
                <a:spcPts val="0"/>
              </a:spcBef>
            </a:pPr>
            <a:endParaRPr lang="uk-UA" sz="2000" dirty="0">
              <a:ea typeface="Arial"/>
            </a:endParaRPr>
          </a:p>
          <a:p>
            <a:pPr marL="0" lvl="0" algn="just">
              <a:spcBef>
                <a:spcPts val="0"/>
              </a:spcBef>
            </a:pPr>
            <a:r>
              <a:rPr lang="uk-UA" sz="2000" dirty="0">
                <a:ea typeface="Arial"/>
              </a:rPr>
              <a:t>Щоб зробити елемент здібним до перетягування, встановіть для атрибута </a:t>
            </a:r>
            <a:r>
              <a:rPr lang="uk-UA" sz="2000" b="1" dirty="0">
                <a:ea typeface="Arial"/>
              </a:rPr>
              <a:t>draggable</a:t>
            </a:r>
            <a:r>
              <a:rPr lang="uk-UA" sz="2000" dirty="0">
                <a:ea typeface="Arial"/>
              </a:rPr>
              <a:t> значення </a:t>
            </a:r>
            <a:r>
              <a:rPr lang="uk-UA" sz="2000" b="1" dirty="0">
                <a:ea typeface="Arial"/>
              </a:rPr>
              <a:t>true</a:t>
            </a:r>
            <a:r>
              <a:rPr lang="uk-UA" sz="2000" dirty="0">
                <a:ea typeface="Arial"/>
              </a:rPr>
              <a:t>:</a:t>
            </a:r>
          </a:p>
          <a:p>
            <a:pPr marL="0" lvl="0" algn="just">
              <a:spcBef>
                <a:spcPts val="0"/>
              </a:spcBef>
            </a:pP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&lt;img 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draggable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="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true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"&gt;</a:t>
            </a:r>
            <a:endParaRPr lang="uk-UA" sz="2000" b="0" i="0" u="none" dirty="0">
              <a:solidFill>
                <a:schemeClr val="accent2">
                  <a:lumMod val="50000"/>
                </a:schemeClr>
              </a:solidFill>
              <a:ea typeface="Arial"/>
              <a:sym typeface="Arial"/>
            </a:endParaRPr>
          </a:p>
          <a:p>
            <a:pPr marL="0" lvl="0" algn="just">
              <a:spcBef>
                <a:spcPts val="0"/>
              </a:spcBef>
            </a:pPr>
            <a:endParaRPr lang="uk-UA" sz="2000" dirty="0">
              <a:ea typeface="Arial"/>
            </a:endParaRPr>
          </a:p>
          <a:p>
            <a:pPr marL="0" lvl="0" algn="just">
              <a:spcBef>
                <a:spcPts val="0"/>
              </a:spcBef>
            </a:pPr>
            <a:r>
              <a:rPr lang="uk-UA" sz="2000" dirty="0">
                <a:ea typeface="Arial"/>
              </a:rPr>
              <a:t>Метод </a:t>
            </a:r>
            <a:r>
              <a:rPr lang="uk-UA" sz="2000" b="1" dirty="0">
                <a:ea typeface="Arial"/>
              </a:rPr>
              <a:t>dataTransfer.setData() </a:t>
            </a:r>
            <a:r>
              <a:rPr lang="uk-UA" sz="2000" dirty="0">
                <a:ea typeface="Arial"/>
              </a:rPr>
              <a:t>встановлює тип даних і значення даних, які потрібно перетягувати:</a:t>
            </a:r>
          </a:p>
          <a:p>
            <a:pPr marL="0" lvl="0" algn="just">
              <a:spcBef>
                <a:spcPts val="0"/>
              </a:spcBef>
            </a:pPr>
            <a:r>
              <a:rPr lang="uk-UA" sz="2000" dirty="0" err="1">
                <a:solidFill>
                  <a:schemeClr val="accent2">
                    <a:lumMod val="50000"/>
                  </a:schemeClr>
                </a:solidFill>
                <a:ea typeface="Arial"/>
              </a:rPr>
              <a:t>function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 </a:t>
            </a:r>
            <a:r>
              <a:rPr lang="uk-UA" sz="2000" dirty="0" err="1">
                <a:solidFill>
                  <a:schemeClr val="accent2">
                    <a:lumMod val="50000"/>
                  </a:schemeClr>
                </a:solidFill>
                <a:ea typeface="Arial"/>
              </a:rPr>
              <a:t>drag</a:t>
            </a: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(ev) {</a:t>
            </a:r>
          </a:p>
          <a:p>
            <a:pPr marL="0" lvl="0" algn="just">
              <a:spcBef>
                <a:spcPts val="0"/>
              </a:spcBef>
            </a:pPr>
            <a:r>
              <a:rPr lang="uk-UA" sz="2000" dirty="0">
                <a:solidFill>
                  <a:schemeClr val="accent2">
                    <a:lumMod val="50000"/>
                  </a:schemeClr>
                </a:solidFill>
                <a:ea typeface="Arial"/>
              </a:rPr>
              <a:t>  ev.dataTransfer.setData("text", ev.target.id);}</a:t>
            </a:r>
          </a:p>
          <a:p>
            <a:pPr marL="0" lvl="0">
              <a:spcBef>
                <a:spcPts val="0"/>
              </a:spcBef>
            </a:pPr>
            <a:r>
              <a:rPr lang="uk-UA" sz="2000" dirty="0">
                <a:solidFill>
                  <a:schemeClr val="tx1"/>
                </a:solidFill>
                <a:ea typeface="Arial"/>
              </a:rPr>
              <a:t>Приклад перетягування: </a:t>
            </a:r>
            <a:r>
              <a:rPr lang="uk-UA" sz="2000" dirty="0">
                <a:solidFill>
                  <a:schemeClr val="tx1"/>
                </a:solidFill>
                <a:hlinkClick r:id="rId3"/>
              </a:rPr>
              <a:t> https://www.w3schools.com/html/html5_draganddrop.asp</a:t>
            </a:r>
            <a:endParaRPr lang="uk-UA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02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195263" y="228600"/>
            <a:ext cx="744033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uk-UA" sz="4200" b="0" i="0" u="none" strike="noStrike" cap="none" dirty="0">
                <a:solidFill>
                  <a:schemeClr val="dk2"/>
                </a:solidFill>
                <a:ea typeface="Arial"/>
                <a:sym typeface="Arial"/>
              </a:rPr>
              <a:t>Література</a:t>
            </a:r>
            <a:endParaRPr lang="uk-UA"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body" idx="1"/>
          </p:nvPr>
        </p:nvSpPr>
        <p:spPr>
          <a:xfrm>
            <a:off x="427261" y="1402852"/>
            <a:ext cx="7901399" cy="282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</a:pPr>
            <a:r>
              <a:rPr lang="uk-UA" sz="2800" b="0" i="0" u="none" dirty="0" err="1">
                <a:solidFill>
                  <a:schemeClr val="dk1"/>
                </a:solidFill>
                <a:ea typeface="Arial"/>
                <a:sym typeface="Arial"/>
              </a:rPr>
              <a:t>On-line</a:t>
            </a:r>
            <a:r>
              <a:rPr lang="uk-UA" sz="2800" b="0" i="0" u="none" dirty="0">
                <a:solidFill>
                  <a:schemeClr val="dk1"/>
                </a:solidFill>
                <a:ea typeface="Arial"/>
                <a:sym typeface="Arial"/>
              </a:rPr>
              <a:t> посібники:</a:t>
            </a:r>
            <a:endParaRPr lang="uk-UA" sz="2800" dirty="0"/>
          </a:p>
          <a:p>
            <a:pPr marL="0" lvl="0">
              <a:buClrTx/>
              <a:buSzPct val="100000"/>
            </a:pPr>
            <a:endParaRPr lang="uk-UA" sz="2800" dirty="0">
              <a:solidFill>
                <a:schemeClr val="tx1"/>
              </a:solidFill>
              <a:ea typeface="Arial"/>
            </a:endParaRPr>
          </a:p>
          <a:p>
            <a:pPr marL="0" lvl="0">
              <a:buClrTx/>
              <a:buSzPct val="100000"/>
            </a:pPr>
            <a:r>
              <a:rPr lang="uk-UA" sz="2800" dirty="0">
                <a:solidFill>
                  <a:schemeClr val="tx1"/>
                </a:solidFill>
                <a:ea typeface="Arial"/>
              </a:rPr>
              <a:t>https://</a:t>
            </a:r>
            <a:r>
              <a:rPr lang="uk-UA" sz="2800" dirty="0">
                <a:solidFill>
                  <a:schemeClr val="tx1"/>
                </a:solidFill>
                <a:ea typeface="Arial"/>
                <a:hlinkClick r:id="rId3"/>
              </a:rPr>
              <a:t>www.w3schools.com/html/html5_intro.asp</a:t>
            </a:r>
            <a:endParaRPr lang="uk-UA" sz="2800" dirty="0">
              <a:solidFill>
                <a:schemeClr val="tx1"/>
              </a:solidFill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9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en-US" dirty="0">
                <a:ea typeface="Arial"/>
              </a:rPr>
              <a:t>HTML5 Graphics</a:t>
            </a:r>
            <a:endParaRPr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33274"/>
              </p:ext>
            </p:extLst>
          </p:nvPr>
        </p:nvGraphicFramePr>
        <p:xfrm>
          <a:off x="687977" y="1850587"/>
          <a:ext cx="7829006" cy="1068966"/>
        </p:xfrm>
        <a:graphic>
          <a:graphicData uri="http://schemas.openxmlformats.org/drawingml/2006/table">
            <a:tbl>
              <a:tblPr/>
              <a:tblGrid>
                <a:gridCol w="1651232">
                  <a:extLst>
                    <a:ext uri="{9D8B030D-6E8A-4147-A177-3AD203B41FA5}">
                      <a16:colId xmlns:a16="http://schemas.microsoft.com/office/drawing/2014/main" val="2258539827"/>
                    </a:ext>
                  </a:extLst>
                </a:gridCol>
                <a:gridCol w="6177774">
                  <a:extLst>
                    <a:ext uri="{9D8B030D-6E8A-4147-A177-3AD203B41FA5}">
                      <a16:colId xmlns:a16="http://schemas.microsoft.com/office/drawing/2014/main" val="1952463963"/>
                    </a:ext>
                  </a:extLst>
                </a:gridCol>
              </a:tblGrid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19727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&lt;canvas&gt;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 graphics, on the fly, via scripting (usually JavaScript)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725"/>
                  </a:ext>
                </a:extLst>
              </a:tr>
              <a:tr h="269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&lt;svg&gt;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48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 scalable vector graphics</a:t>
                      </a:r>
                    </a:p>
                  </a:txBody>
                  <a:tcPr marL="56241" marR="56241" marT="56241" marB="5624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84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1120" y="1286637"/>
            <a:ext cx="80460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Тег &lt;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графіки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льоту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скриптів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зазвичай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JavaScript).</a:t>
            </a:r>
          </a:p>
          <a:p>
            <a:pPr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не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власних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здібностей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всього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контейнер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графіки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повині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сценарій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фактичного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контурів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малювати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кольоровий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текст 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анімацією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чудові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графічного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зображеннями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графіків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анімованим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об'єкти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рухатися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реагувати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будь-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93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повинен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атрибут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нього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посилатися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розміру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полотна.
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Автоматично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не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меж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змісту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одну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примітивну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форму: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прямокутник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повинні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комбінацією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одного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більшої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кількості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меж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з'єднаних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лінії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548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2"/>
              </a:buClr>
            </a:pPr>
            <a:r>
              <a:rPr lang="ru-RU" dirty="0" err="1">
                <a:ea typeface="Arial"/>
              </a:rPr>
              <a:t>Новий</a:t>
            </a:r>
            <a:r>
              <a:rPr lang="ru-RU" dirty="0">
                <a:ea typeface="Arial"/>
              </a:rPr>
              <a:t> </a:t>
            </a:r>
            <a:r>
              <a:rPr lang="ru-RU" dirty="0" err="1">
                <a:ea typeface="Arial"/>
              </a:rPr>
              <a:t>елемент</a:t>
            </a:r>
            <a:r>
              <a:rPr lang="ru-RU" dirty="0">
                <a:ea typeface="Arial"/>
              </a:rPr>
              <a:t> </a:t>
            </a:r>
            <a:r>
              <a:rPr lang="en-US" dirty="0">
                <a:ea typeface="Arial"/>
              </a:rPr>
              <a:t>&lt;canvas&gt;</a:t>
            </a:r>
            <a:r>
              <a:rPr lang="ru-RU" dirty="0">
                <a:ea typeface="Arial"/>
              </a:rPr>
              <a:t>, приклад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8011" y="1325714"/>
            <a:ext cx="805978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ru-RU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в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документі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створюється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фіксованим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розміром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</a:t>
            </a:r>
            <a:r>
              <a:rPr lang="uk-UA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ий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мати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один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кілька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контекстів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візуалізації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маніпулювання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вмістом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відображення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цьому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прикладі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показано 2D-рендеринг.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контексти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надавати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різні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типи рендеринга,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3D-контекст на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основі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OpenGL ES (OpenGL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Embedded Systems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Полотно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спочатку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порожнє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прозоре.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По-перше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скрипт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отримує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 до контексту і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відтворює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контексту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візуалізації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getContext</a:t>
            </a: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приймає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один параметр, </a:t>
            </a: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контексту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Для 2D-графіки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використовуйте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мітку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«2d».</a:t>
            </a:r>
          </a:p>
        </p:txBody>
      </p:sp>
    </p:spTree>
    <p:extLst>
      <p:ext uri="{BB962C8B-B14F-4D97-AF65-F5344CB8AC3E}">
        <p14:creationId xmlns:p14="http://schemas.microsoft.com/office/powerpoint/2010/main" val="1741298815"/>
      </p:ext>
    </p:extLst>
  </p:cSld>
  <p:clrMapOvr>
    <a:masterClrMapping/>
  </p:clrMapOvr>
</p:sld>
</file>

<file path=ppt/theme/theme1.xml><?xml version="1.0" encoding="utf-8"?>
<a:theme xmlns:a="http://schemas.openxmlformats.org/drawingml/2006/main" name="Скругленный">
  <a:themeElements>
    <a:clrScheme name="default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99CCFF"/>
      </a:accent4>
      <a:accent5>
        <a:srgbClr val="9999FF"/>
      </a:accent5>
      <a:accent6>
        <a:srgbClr val="FFFFFF"/>
      </a:accent6>
      <a:hlink>
        <a:srgbClr val="996666"/>
      </a:hlink>
      <a:folHlink>
        <a:srgbClr val="6666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10349</TotalTime>
  <Words>4960</Words>
  <Application>Microsoft Office PowerPoint</Application>
  <PresentationFormat>Экран (4:3)</PresentationFormat>
  <Paragraphs>543</Paragraphs>
  <Slides>57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4" baseType="lpstr">
      <vt:lpstr>Arial</vt:lpstr>
      <vt:lpstr>Arial Black</vt:lpstr>
      <vt:lpstr>Calibri</vt:lpstr>
      <vt:lpstr>Noto Sans Symbols</vt:lpstr>
      <vt:lpstr>Times New Roman</vt:lpstr>
      <vt:lpstr>Verdana</vt:lpstr>
      <vt:lpstr>Скругленный</vt:lpstr>
      <vt:lpstr>Web-технології та web-дизайн </vt:lpstr>
      <vt:lpstr>Книги</vt:lpstr>
      <vt:lpstr>Книги</vt:lpstr>
      <vt:lpstr>Зміст</vt:lpstr>
      <vt:lpstr>Презентация PowerPoint</vt:lpstr>
      <vt:lpstr>HTML5 Graphics</vt:lpstr>
      <vt:lpstr>Новий елемент &lt;canvas&gt;</vt:lpstr>
      <vt:lpstr>Новий елемент &lt;canvas&gt;</vt:lpstr>
      <vt:lpstr>Новий елемент &lt;canvas&gt;, приклад</vt:lpstr>
      <vt:lpstr>Новий елемент &lt;canvas&gt;, приклад</vt:lpstr>
      <vt:lpstr>Новий елемент &lt;canvas&gt;, приклад</vt:lpstr>
      <vt:lpstr>Новий елемент &lt;canvas&gt;, приклад</vt:lpstr>
      <vt:lpstr>Новий елемент &lt;canvas&gt;, приклад</vt:lpstr>
      <vt:lpstr>&lt;canvas&gt;, намалювати лінію</vt:lpstr>
      <vt:lpstr>&lt;canvas&gt;. Малювання контурів (path)</vt:lpstr>
      <vt:lpstr>&lt;canvas&gt;. Малювання контурів (path)</vt:lpstr>
      <vt:lpstr>&lt;canvas&gt;. Малювання трикутника</vt:lpstr>
      <vt:lpstr>&lt;canvas&gt;, дуги</vt:lpstr>
      <vt:lpstr>&lt;canvas&gt;, намалювати коло</vt:lpstr>
      <vt:lpstr>&lt;canvas&gt;, використання градієнта</vt:lpstr>
      <vt:lpstr>&lt;canvas&gt;, використання градієнта</vt:lpstr>
      <vt:lpstr>&lt;canvas&gt;, використання градієнта</vt:lpstr>
      <vt:lpstr>&lt;canvas&gt;, малювання тексту</vt:lpstr>
      <vt:lpstr>&lt;canvas&gt;, малювання тексту</vt:lpstr>
      <vt:lpstr>SVG</vt:lpstr>
      <vt:lpstr>SVG</vt:lpstr>
      <vt:lpstr>Переваги SVG</vt:lpstr>
      <vt:lpstr>Створення SVG-зображень</vt:lpstr>
      <vt:lpstr>Вбудований SVG безпосередньо в HTML-сторінки
</vt:lpstr>
      <vt:lpstr>Вбудований SVG безпосередньо в HTML-сторінки
</vt:lpstr>
      <vt:lpstr>Тег &lt;svg&gt;</vt:lpstr>
      <vt:lpstr>SVG Rectangle - &lt;rect&gt;</vt:lpstr>
      <vt:lpstr>SVG Rectangle - &lt;rect&gt;</vt:lpstr>
      <vt:lpstr>SVG Rectangle - &lt;rect&gt;</vt:lpstr>
      <vt:lpstr>Відмінності між SVG та Canvas</vt:lpstr>
      <vt:lpstr>Відмінності між SVG та Canvas</vt:lpstr>
      <vt:lpstr>Презентация PowerPoint</vt:lpstr>
      <vt:lpstr>New Media Elements</vt:lpstr>
      <vt:lpstr>Елемент HTML &lt;video&gt;</vt:lpstr>
      <vt:lpstr>&lt;video&gt;, атрибути</vt:lpstr>
      <vt:lpstr>Елемент HTML &lt;video&gt;</vt:lpstr>
      <vt:lpstr>Елемент HTML &lt;video&gt;</vt:lpstr>
      <vt:lpstr>Тег &lt;source&gt;, атрибути</vt:lpstr>
      <vt:lpstr>Тег &lt;source&gt;, атрибути</vt:lpstr>
      <vt:lpstr>Тег &lt;track&gt;, атрибути</vt:lpstr>
      <vt:lpstr>Тег &lt;track&gt;, атрибути</vt:lpstr>
      <vt:lpstr>Значення атрибутів kind</vt:lpstr>
      <vt:lpstr>Приклад</vt:lpstr>
      <vt:lpstr>Елемент HTML Audio</vt:lpstr>
      <vt:lpstr>Елемент HTML Audio</vt:lpstr>
      <vt:lpstr>HTML5 Audio and Video DOM методи</vt:lpstr>
      <vt:lpstr>HTML5 Audio and Video DOM властивості</vt:lpstr>
      <vt:lpstr>HTML5 Audio and Video DOM події</vt:lpstr>
      <vt:lpstr>HTML5 Audio and Video DOM події</vt:lpstr>
      <vt:lpstr>Презентация PowerPoint</vt:lpstr>
      <vt:lpstr>Drag and Drop</vt:lpstr>
      <vt:lpstr>Література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Web-технологии и web-дизайн. html5</dc:title>
  <dc:creator>Елена</dc:creator>
  <cp:lastModifiedBy>EE_HP</cp:lastModifiedBy>
  <cp:revision>843</cp:revision>
  <cp:lastPrinted>2020-11-16T21:05:52Z</cp:lastPrinted>
  <dcterms:modified xsi:type="dcterms:W3CDTF">2024-10-08T08:35:54Z</dcterms:modified>
</cp:coreProperties>
</file>